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0"/>
  </p:notesMasterIdLst>
  <p:sldIdLst>
    <p:sldId id="1153" r:id="rId3"/>
    <p:sldId id="1157" r:id="rId4"/>
    <p:sldId id="1160" r:id="rId5"/>
    <p:sldId id="1161" r:id="rId6"/>
    <p:sldId id="1170" r:id="rId7"/>
    <p:sldId id="1174" r:id="rId8"/>
    <p:sldId id="1167" r:id="rId9"/>
    <p:sldId id="1176" r:id="rId10"/>
    <p:sldId id="1166" r:id="rId11"/>
    <p:sldId id="1162" r:id="rId12"/>
    <p:sldId id="1175" r:id="rId13"/>
    <p:sldId id="1164" r:id="rId14"/>
    <p:sldId id="1169" r:id="rId15"/>
    <p:sldId id="1165" r:id="rId16"/>
    <p:sldId id="1168" r:id="rId17"/>
    <p:sldId id="1177" r:id="rId18"/>
    <p:sldId id="1178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BE74"/>
    <a:srgbClr val="83F3C3"/>
    <a:srgbClr val="007E39"/>
    <a:srgbClr val="B9B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>
        <p:scale>
          <a:sx n="50" d="100"/>
          <a:sy n="50" d="100"/>
        </p:scale>
        <p:origin x="420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A4A8-71EF-4945-91E1-90DE2220464D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67317-C93A-4FAA-8049-F2F95C9D00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431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c86858f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c86858f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50004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824801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43505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c86fd8be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c86fd8be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r>
              <a:rPr lang="it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Work on the speech!!!!!! 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73240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4769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672043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29831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3871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1742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4131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522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45939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361162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f758d5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f758d5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35844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4BE2-3BE0-4EED-BB50-E5C9BBE1C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78F5D-59AF-4656-A327-3A879B01D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3DF84-8083-4336-9E04-F11FD175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EB2E-D8EA-4DA5-BA34-94030C73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8B846-DD41-46B2-90DC-6D2B65DF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33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9125-6583-451C-8B3A-D2A8AEF0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6B1A8-E887-4BA1-80E1-F632A6844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11979-B4A2-493D-93E3-9F0BE8972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FD465-FBDD-4871-8966-58DA1106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348C3-21AA-4D1A-B041-50DACAD4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27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76CE8F-8809-4701-9C97-1421BD160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8B3A5-7A59-403E-B6E8-282093118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9D275-D9B6-483D-BF5A-4949B5FB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39DB6-57E4-4044-ADBA-1962F672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BB65F-8919-4B9B-ACA1-95F2E4B5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646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3221622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3700537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3095281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3321370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3019078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2721380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3812704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111246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0C81-F15F-40BC-899A-8059B18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94A4-2F24-416A-A0EB-2BDB8FB38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BE090-D46D-4D3A-A9C8-7BA7F378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3BBA9-8365-40C7-83A7-0401AF68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DD767-FD51-45BA-B25C-3DFB1F3C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73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3072041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1037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0A38-D12C-499A-BEFA-0C77F31E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E28C5-A6B2-4EA7-9607-0579BDE25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083DF-8C09-40FD-8031-266274603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84A53-71A7-441F-9DF0-EDFECA56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03849-0426-40AC-9676-07FB309A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4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0352-3E48-4E3B-970E-C771D19A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94355-D3D8-4A65-A561-542BB46B2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F6914-B99A-4809-AF01-DDA9802E8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799FB-66B9-419B-82FF-70F4AC74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E76F5-CC4E-4DD4-AE0F-20FD7F16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A0D53-0454-42C9-A9D1-9AE67C66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77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2C92-E26C-4849-A5C6-8F909077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E033A-4CF3-475A-9830-C952D0112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21D2D-A3A6-4BA6-9EA2-F643EF9C2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203DC4-67FB-4A85-9850-2765D6DBF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08DA1-6E4C-4978-8B23-ADF5CF749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5DF87-5495-4049-B032-D32068EC0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1D6C4-D78A-45E3-888C-BB7344489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8A5E9-2A1E-4B39-AA38-41221EFB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390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A1BB-AEA8-40A2-8F33-02448CE1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76573-4670-42DC-B140-4CF43B58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117D-804F-42E4-BD3B-DEA5070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14F19-0793-40FB-BE7B-6D56CF45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57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3D9ABD-FD51-416F-A3BC-00A2437B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37D6C-2001-4AF6-9A38-4C7CA6A0A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283A8-1E7E-4F79-9C8D-4D58CFDC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95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BEE9-363A-410C-A8E7-1B8BD673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BAEB6-4DF1-4D86-8560-ACD34B68F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0E23B-278C-40AB-AE54-859911942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D675C-967C-439C-8957-7185DEEB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C314D-0CD4-4EA9-B9EE-073C5FB47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D3D59-F440-43F7-9F6B-8239758F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78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8A0-18AC-4339-BA3C-0C4DFEE0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D7E54D-692A-4E01-9254-793BB1351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366EF-DD97-4E90-94C3-0F2EC690C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43A86-D5B7-41CA-8CE4-02C5D60B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61804-2EAF-4AEA-971E-7F02BF377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51EC-4692-482C-89E5-ACB6A13F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17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CC353-5377-4101-A6F8-20365185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42043-9D7A-4016-BCCE-CFEF7E7D2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C3BE4-BDC4-4268-BA19-C1CC5E22D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6ABFA-E498-4EF4-9E76-41C5F69B0E00}" type="datetimeFigureOut">
              <a:rPr lang="de-DE" smtClean="0"/>
              <a:t>15.07.2025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30CAB-0212-4D22-9AF1-D913EC911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7012A-0DC5-47A5-8D2C-567257005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CF43-303F-4AE4-AFBA-0EB69DA142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85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41334464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egasoftware.net/" TargetMode="External"/><Relationship Id="rId5" Type="http://schemas.openxmlformats.org/officeDocument/2006/relationships/hyperlink" Target="https://doua.prabi.fr/software/seaview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7" y="0"/>
            <a:ext cx="12192000" cy="68580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503800" y="173400"/>
            <a:ext cx="91844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it" sz="7200" b="1" dirty="0">
                <a:solidFill>
                  <a:srgbClr val="FFFB32"/>
                </a:solidFill>
                <a:latin typeface="Bahnschrift" panose="020B0502040204020203" pitchFamily="34" charset="0"/>
              </a:rPr>
              <a:t>Workshop on Molecular Phylogeny</a:t>
            </a:r>
            <a:endParaRPr sz="7200" b="1" dirty="0">
              <a:solidFill>
                <a:schemeClr val="lt1"/>
              </a:solidFill>
              <a:latin typeface="Bahnschrift" panose="020B0502040204020203" pitchFamily="34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8399" y="1"/>
            <a:ext cx="3900899" cy="529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52804" y="2789600"/>
            <a:ext cx="4013877" cy="44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58335" y="49721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56" y="186067"/>
            <a:ext cx="1701433" cy="158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8224" y="3289983"/>
            <a:ext cx="3432365" cy="34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B75A71-9CCE-4A8B-9AAE-F291D26DF56D}"/>
              </a:ext>
            </a:extLst>
          </p:cNvPr>
          <p:cNvSpPr txBox="1"/>
          <p:nvPr/>
        </p:nvSpPr>
        <p:spPr>
          <a:xfrm>
            <a:off x="1787841" y="4763299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" panose="020B0502040204020203" pitchFamily="34" charset="0"/>
              </a:rPr>
              <a:t>The</a:t>
            </a:r>
            <a:r>
              <a:rPr lang="fr-FR" sz="3200" dirty="0">
                <a:latin typeface="Bahnschrift SemiCondensed" panose="020B0502040204020203" pitchFamily="34" charset="0"/>
              </a:rPr>
              <a:t> </a:t>
            </a:r>
            <a:r>
              <a:rPr lang="fr-FR" sz="7200" b="1" dirty="0">
                <a:solidFill>
                  <a:srgbClr val="FFFB32"/>
                </a:solidFill>
                <a:latin typeface="Bahnschrift" panose="020B0502040204020203" pitchFamily="34" charset="0"/>
              </a:rPr>
              <a:t>Life of </a:t>
            </a:r>
            <a:r>
              <a:rPr lang="fr-FR" sz="7200" b="1" dirty="0" err="1">
                <a:solidFill>
                  <a:srgbClr val="FFFB32"/>
                </a:solidFill>
                <a:latin typeface="Bahnschrift" panose="020B0502040204020203" pitchFamily="34" charset="0"/>
              </a:rPr>
              <a:t>Retaria</a:t>
            </a:r>
            <a:endParaRPr lang="fr-FR" sz="7200" b="1" dirty="0">
              <a:solidFill>
                <a:srgbClr val="FFFB32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onophyl">
            <a:extLst>
              <a:ext uri="{FF2B5EF4-FFF2-40B4-BE49-F238E27FC236}">
                <a16:creationId xmlns:a16="http://schemas.microsoft.com/office/drawing/2014/main" id="{A0D74CED-36E8-4D71-AE9B-B68F2FE4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8"/>
          <a:stretch>
            <a:fillRect/>
          </a:stretch>
        </p:blipFill>
        <p:spPr bwMode="auto">
          <a:xfrm>
            <a:off x="3644584" y="1940815"/>
            <a:ext cx="540067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>
            <a:extLst>
              <a:ext uri="{FF2B5EF4-FFF2-40B4-BE49-F238E27FC236}">
                <a16:creationId xmlns:a16="http://schemas.microsoft.com/office/drawing/2014/main" id="{F16A5A6F-3CD4-49AD-9CEE-C90D2EBDC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5" y="6368079"/>
            <a:ext cx="126904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de-DE" sz="2400" b="1" dirty="0">
                <a:latin typeface="Bahnschrift" panose="020B0502040204020203" pitchFamily="34" charset="0"/>
              </a:rPr>
              <a:t>Phylogenetic tree</a:t>
            </a:r>
            <a:r>
              <a:rPr lang="en-US" altLang="de-DE" sz="2400" dirty="0">
                <a:latin typeface="Bahnschrift" panose="020B0502040204020203" pitchFamily="34" charset="0"/>
              </a:rPr>
              <a:t>: graphical representation of the relationship among several taxa</a:t>
            </a:r>
            <a:endParaRPr lang="de-DE" altLang="de-DE" sz="2400" dirty="0">
              <a:latin typeface="Bahnschrift" panose="020B0502040204020203" pitchFamily="34" charset="0"/>
            </a:endParaRPr>
          </a:p>
        </p:txBody>
      </p:sp>
      <p:grpSp>
        <p:nvGrpSpPr>
          <p:cNvPr id="8" name="Group 29">
            <a:extLst>
              <a:ext uri="{FF2B5EF4-FFF2-40B4-BE49-F238E27FC236}">
                <a16:creationId xmlns:a16="http://schemas.microsoft.com/office/drawing/2014/main" id="{108775CF-944C-4EE2-BE1C-FCC224FDAE49}"/>
              </a:ext>
            </a:extLst>
          </p:cNvPr>
          <p:cNvGrpSpPr>
            <a:grpSpLocks/>
          </p:cNvGrpSpPr>
          <p:nvPr/>
        </p:nvGrpSpPr>
        <p:grpSpPr bwMode="auto">
          <a:xfrm>
            <a:off x="3968434" y="1366139"/>
            <a:ext cx="4752975" cy="649288"/>
            <a:chOff x="1383" y="890"/>
            <a:chExt cx="2994" cy="409"/>
          </a:xfrm>
        </p:grpSpPr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6F299FDC-37CB-49CB-9947-B4A2C89CB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890"/>
              <a:ext cx="21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b="1" dirty="0">
                  <a:latin typeface="Bahnschrift" panose="020B0502040204020203" pitchFamily="34" charset="0"/>
                </a:rPr>
                <a:t>Taxa</a:t>
              </a:r>
              <a:r>
                <a:rPr lang="de-DE" altLang="de-DE" dirty="0">
                  <a:latin typeface="Bahnschrift" panose="020B0502040204020203" pitchFamily="34" charset="0"/>
                </a:rPr>
                <a:t> </a:t>
              </a:r>
              <a:r>
                <a:rPr lang="de-DE" altLang="de-DE" dirty="0" err="1">
                  <a:latin typeface="Bahnschrift" panose="020B0502040204020203" pitchFamily="34" charset="0"/>
                </a:rPr>
                <a:t>of</a:t>
              </a:r>
              <a:r>
                <a:rPr lang="de-DE" altLang="de-DE" dirty="0">
                  <a:latin typeface="Bahnschrift" panose="020B0502040204020203" pitchFamily="34" charset="0"/>
                </a:rPr>
                <a:t> </a:t>
              </a:r>
              <a:r>
                <a:rPr lang="de-DE" altLang="de-DE" dirty="0" err="1">
                  <a:latin typeface="Bahnschrift" panose="020B0502040204020203" pitchFamily="34" charset="0"/>
                </a:rPr>
                <a:t>the</a:t>
              </a:r>
              <a:r>
                <a:rPr lang="de-DE" altLang="de-DE" dirty="0">
                  <a:latin typeface="Bahnschrift" panose="020B0502040204020203" pitchFamily="34" charset="0"/>
                </a:rPr>
                <a:t> </a:t>
              </a:r>
              <a:r>
                <a:rPr lang="de-DE" altLang="de-DE" dirty="0" err="1">
                  <a:latin typeface="Bahnschrift" panose="020B0502040204020203" pitchFamily="34" charset="0"/>
                </a:rPr>
                <a:t>lowest</a:t>
              </a:r>
              <a:r>
                <a:rPr lang="de-DE" altLang="de-DE" dirty="0">
                  <a:latin typeface="Bahnschrift" panose="020B0502040204020203" pitchFamily="34" charset="0"/>
                </a:rPr>
                <a:t> </a:t>
              </a:r>
              <a:r>
                <a:rPr lang="de-DE" altLang="de-DE" b="1" dirty="0">
                  <a:latin typeface="Bahnschrift" panose="020B0502040204020203" pitchFamily="34" charset="0"/>
                </a:rPr>
                <a:t>rank</a:t>
              </a:r>
              <a:r>
                <a:rPr lang="de-DE" altLang="de-DE" dirty="0">
                  <a:latin typeface="Bahnschrift" panose="020B0502040204020203" pitchFamily="34" charset="0"/>
                </a:rPr>
                <a:t> (</a:t>
              </a:r>
              <a:r>
                <a:rPr lang="de-DE" altLang="de-DE" dirty="0" err="1">
                  <a:latin typeface="Bahnschrift" panose="020B0502040204020203" pitchFamily="34" charset="0"/>
                </a:rPr>
                <a:t>leaves</a:t>
              </a:r>
              <a:r>
                <a:rPr lang="de-DE" altLang="de-DE" dirty="0">
                  <a:latin typeface="Bahnschrift" panose="020B0502040204020203" pitchFamily="34" charset="0"/>
                </a:rPr>
                <a:t>)</a:t>
              </a:r>
            </a:p>
          </p:txBody>
        </p:sp>
        <p:sp>
          <p:nvSpPr>
            <p:cNvPr id="10" name="AutoShape 12">
              <a:extLst>
                <a:ext uri="{FF2B5EF4-FFF2-40B4-BE49-F238E27FC236}">
                  <a16:creationId xmlns:a16="http://schemas.microsoft.com/office/drawing/2014/main" id="{87AE2FF3-EF15-4698-97F5-D4A732A3FA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789" y="-289"/>
              <a:ext cx="182" cy="2994"/>
            </a:xfrm>
            <a:prstGeom prst="leftBrace">
              <a:avLst>
                <a:gd name="adj1" fmla="val 13708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de-DE">
                <a:latin typeface="Bahnschrift" panose="020B0502040204020203" pitchFamily="34" charset="0"/>
              </a:endParaRPr>
            </a:p>
          </p:txBody>
        </p:sp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BB647628-5BE2-4240-B1B3-CF8846E14A09}"/>
              </a:ext>
            </a:extLst>
          </p:cNvPr>
          <p:cNvGrpSpPr>
            <a:grpSpLocks/>
          </p:cNvGrpSpPr>
          <p:nvPr/>
        </p:nvGrpSpPr>
        <p:grpSpPr bwMode="auto">
          <a:xfrm>
            <a:off x="6849754" y="2013839"/>
            <a:ext cx="4670429" cy="1295400"/>
            <a:chOff x="3198" y="1298"/>
            <a:chExt cx="2942" cy="816"/>
          </a:xfrm>
        </p:grpSpPr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F356E6C2-8E02-4DA3-A247-E0D188B9FA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198" y="1298"/>
              <a:ext cx="1542" cy="816"/>
            </a:xfrm>
            <a:prstGeom prst="triangle">
              <a:avLst>
                <a:gd name="adj" fmla="val 50000"/>
              </a:avLst>
            </a:prstGeom>
            <a:solidFill>
              <a:srgbClr val="FF99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de-DE" sz="2400">
                <a:latin typeface="Bahnschrift" panose="020B0502040204020203" pitchFamily="34" charset="0"/>
              </a:endParaRP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5091DB98-0177-4C6D-951F-B7F42A76F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4" y="1574"/>
              <a:ext cx="146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2400" dirty="0" err="1">
                  <a:latin typeface="Bahnschrift" panose="020B0502040204020203" pitchFamily="34" charset="0"/>
                </a:rPr>
                <a:t>Clade</a:t>
              </a:r>
              <a:r>
                <a:rPr lang="de-DE" altLang="de-DE" sz="2400" dirty="0">
                  <a:latin typeface="Bahnschrift" panose="020B0502040204020203" pitchFamily="34" charset="0"/>
                </a:rPr>
                <a:t>: </a:t>
              </a:r>
              <a:r>
                <a:rPr lang="de-DE" altLang="de-DE" sz="2400" dirty="0" err="1">
                  <a:latin typeface="Bahnschrift" panose="020B0502040204020203" pitchFamily="34" charset="0"/>
                </a:rPr>
                <a:t>taxon</a:t>
              </a:r>
              <a:r>
                <a:rPr lang="de-DE" altLang="de-DE" sz="2400" dirty="0">
                  <a:latin typeface="Bahnschrift" panose="020B0502040204020203" pitchFamily="34" charset="0"/>
                </a:rPr>
                <a:t> </a:t>
              </a:r>
              <a:r>
                <a:rPr lang="de-DE" altLang="de-DE" sz="2400" dirty="0" err="1">
                  <a:latin typeface="Bahnschrift" panose="020B0502040204020203" pitchFamily="34" charset="0"/>
                </a:rPr>
                <a:t>of</a:t>
              </a:r>
              <a:r>
                <a:rPr lang="de-DE" altLang="de-DE" sz="2400" dirty="0">
                  <a:latin typeface="Bahnschrift" panose="020B0502040204020203" pitchFamily="34" charset="0"/>
                </a:rPr>
                <a:t> a </a:t>
              </a:r>
              <a:r>
                <a:rPr lang="de-DE" altLang="de-DE" sz="2400" dirty="0" err="1">
                  <a:latin typeface="Bahnschrift" panose="020B0502040204020203" pitchFamily="34" charset="0"/>
                </a:rPr>
                <a:t>higher</a:t>
              </a:r>
              <a:r>
                <a:rPr lang="de-DE" altLang="de-DE" sz="2400" dirty="0">
                  <a:latin typeface="Bahnschrift" panose="020B0502040204020203" pitchFamily="34" charset="0"/>
                </a:rPr>
                <a:t> </a:t>
              </a:r>
              <a:r>
                <a:rPr lang="de-DE" altLang="de-DE" sz="2400" b="1" dirty="0">
                  <a:latin typeface="Bahnschrift" panose="020B0502040204020203" pitchFamily="34" charset="0"/>
                </a:rPr>
                <a:t>rank</a:t>
              </a:r>
            </a:p>
          </p:txBody>
        </p:sp>
      </p:grpSp>
      <p:grpSp>
        <p:nvGrpSpPr>
          <p:cNvPr id="14" name="Group 21">
            <a:extLst>
              <a:ext uri="{FF2B5EF4-FFF2-40B4-BE49-F238E27FC236}">
                <a16:creationId xmlns:a16="http://schemas.microsoft.com/office/drawing/2014/main" id="{39145439-232A-4581-A8E1-8A51981B5D5D}"/>
              </a:ext>
            </a:extLst>
          </p:cNvPr>
          <p:cNvGrpSpPr>
            <a:grpSpLocks/>
          </p:cNvGrpSpPr>
          <p:nvPr/>
        </p:nvGrpSpPr>
        <p:grpSpPr bwMode="auto">
          <a:xfrm>
            <a:off x="4328795" y="2013839"/>
            <a:ext cx="4679950" cy="874713"/>
            <a:chOff x="1610" y="1298"/>
            <a:chExt cx="2948" cy="551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7533B086-473C-4A17-8415-E8E1DE46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1298"/>
              <a:ext cx="2948" cy="31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de-DE">
                <a:latin typeface="Bahnschrift" panose="020B0502040204020203" pitchFamily="34" charset="0"/>
              </a:endParaRPr>
            </a:p>
          </p:txBody>
        </p:sp>
        <p:sp>
          <p:nvSpPr>
            <p:cNvPr id="16" name="Text Box 20">
              <a:extLst>
                <a:ext uri="{FF2B5EF4-FFF2-40B4-BE49-F238E27FC236}">
                  <a16:creationId xmlns:a16="http://schemas.microsoft.com/office/drawing/2014/main" id="{AB2295AE-3263-49EB-88BA-CFE8BF8714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616"/>
              <a:ext cx="6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b="1">
                  <a:latin typeface="Bahnschrift" panose="020B0502040204020203" pitchFamily="34" charset="0"/>
                </a:rPr>
                <a:t>Ingroup</a:t>
              </a: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09F2D3A4-4249-4600-AF1A-78045512C81B}"/>
              </a:ext>
            </a:extLst>
          </p:cNvPr>
          <p:cNvGrpSpPr>
            <a:grpSpLocks/>
          </p:cNvGrpSpPr>
          <p:nvPr/>
        </p:nvGrpSpPr>
        <p:grpSpPr bwMode="auto">
          <a:xfrm>
            <a:off x="245285" y="2131739"/>
            <a:ext cx="2095502" cy="2519363"/>
            <a:chOff x="-936" y="1366"/>
            <a:chExt cx="1320" cy="1587"/>
          </a:xfrm>
        </p:grpSpPr>
        <p:sp>
          <p:nvSpPr>
            <p:cNvPr id="21" name="Line 26">
              <a:extLst>
                <a:ext uri="{FF2B5EF4-FFF2-40B4-BE49-F238E27FC236}">
                  <a16:creationId xmlns:a16="http://schemas.microsoft.com/office/drawing/2014/main" id="{253BC7BA-0B39-490E-A1D9-571D9C0F0A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" y="1366"/>
              <a:ext cx="0" cy="1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>
                <a:latin typeface="Bahnschrift" panose="020B0502040204020203" pitchFamily="34" charset="0"/>
              </a:endParaRPr>
            </a:p>
          </p:txBody>
        </p:sp>
        <p:sp>
          <p:nvSpPr>
            <p:cNvPr id="22" name="Text Box 27">
              <a:extLst>
                <a:ext uri="{FF2B5EF4-FFF2-40B4-BE49-F238E27FC236}">
                  <a16:creationId xmlns:a16="http://schemas.microsoft.com/office/drawing/2014/main" id="{C23D7550-5BB7-4D2B-9B3D-D13B0F0BF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36" y="1722"/>
              <a:ext cx="1274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de-DE" altLang="de-DE" sz="3200" dirty="0">
                  <a:latin typeface="Bahnschrift" panose="020B0502040204020203" pitchFamily="34" charset="0"/>
                </a:rPr>
                <a:t>Order </a:t>
              </a:r>
              <a:r>
                <a:rPr lang="de-DE" altLang="de-DE" sz="3200" dirty="0" err="1">
                  <a:latin typeface="Bahnschrift" panose="020B0502040204020203" pitchFamily="34" charset="0"/>
                </a:rPr>
                <a:t>of</a:t>
              </a:r>
              <a:r>
                <a:rPr lang="de-DE" altLang="de-DE" sz="3200" dirty="0">
                  <a:latin typeface="Bahnschrift" panose="020B0502040204020203" pitchFamily="34" charset="0"/>
                </a:rPr>
                <a:t> </a:t>
              </a:r>
            </a:p>
            <a:p>
              <a:pPr algn="ctr" eaLnBrk="1" hangingPunct="1"/>
              <a:r>
                <a:rPr lang="de-DE" altLang="de-DE" sz="3200" dirty="0" err="1">
                  <a:latin typeface="Bahnschrift" panose="020B0502040204020203" pitchFamily="34" charset="0"/>
                </a:rPr>
                <a:t>branching</a:t>
              </a:r>
              <a:endParaRPr lang="de-DE" altLang="de-DE" sz="3200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23" name="Group 32">
            <a:extLst>
              <a:ext uri="{FF2B5EF4-FFF2-40B4-BE49-F238E27FC236}">
                <a16:creationId xmlns:a16="http://schemas.microsoft.com/office/drawing/2014/main" id="{B97442E8-ACA4-4676-8287-CB708F0B3D20}"/>
              </a:ext>
            </a:extLst>
          </p:cNvPr>
          <p:cNvGrpSpPr>
            <a:grpSpLocks/>
          </p:cNvGrpSpPr>
          <p:nvPr/>
        </p:nvGrpSpPr>
        <p:grpSpPr bwMode="auto">
          <a:xfrm>
            <a:off x="6705283" y="4222052"/>
            <a:ext cx="5400675" cy="1454150"/>
            <a:chOff x="3107" y="2689"/>
            <a:chExt cx="3402" cy="916"/>
          </a:xfrm>
        </p:grpSpPr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7B5B4727-B2C5-4FDF-B089-BD2A9E427A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849"/>
              <a:ext cx="3266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2400" b="1" dirty="0">
                  <a:latin typeface="Bahnschrift" panose="020B0502040204020203" pitchFamily="34" charset="0"/>
                </a:rPr>
                <a:t>Nodes</a:t>
              </a:r>
              <a:endParaRPr lang="de-DE" altLang="de-DE" sz="2400" i="1" dirty="0">
                <a:latin typeface="Bahnschrift" panose="020B0502040204020203" pitchFamily="34" charset="0"/>
              </a:endParaRPr>
            </a:p>
            <a:p>
              <a:pPr eaLnBrk="1" hangingPunct="1"/>
              <a:r>
                <a:rPr lang="de-DE" altLang="de-DE" sz="2400" dirty="0">
                  <a:latin typeface="Bahnschrift" panose="020B0502040204020203" pitchFamily="34" charset="0"/>
                </a:rPr>
                <a:t>The </a:t>
              </a:r>
              <a:r>
                <a:rPr lang="de-DE" altLang="de-DE" sz="2400" dirty="0" err="1">
                  <a:latin typeface="Bahnschrift" panose="020B0502040204020203" pitchFamily="34" charset="0"/>
                </a:rPr>
                <a:t>most</a:t>
              </a:r>
              <a:r>
                <a:rPr lang="de-DE" altLang="de-DE" sz="2400" dirty="0">
                  <a:latin typeface="Bahnschrift" panose="020B0502040204020203" pitchFamily="34" charset="0"/>
                </a:rPr>
                <a:t> </a:t>
              </a:r>
              <a:r>
                <a:rPr lang="de-DE" altLang="de-DE" sz="2400" dirty="0" err="1">
                  <a:latin typeface="Bahnschrift" panose="020B0502040204020203" pitchFamily="34" charset="0"/>
                </a:rPr>
                <a:t>recent</a:t>
              </a:r>
              <a:r>
                <a:rPr lang="de-DE" altLang="de-DE" sz="2400" dirty="0">
                  <a:latin typeface="Bahnschrift" panose="020B0502040204020203" pitchFamily="34" charset="0"/>
                </a:rPr>
                <a:t> </a:t>
              </a:r>
              <a:r>
                <a:rPr lang="de-DE" altLang="de-DE" sz="2400" dirty="0" err="1">
                  <a:latin typeface="Bahnschrift" panose="020B0502040204020203" pitchFamily="34" charset="0"/>
                </a:rPr>
                <a:t>common</a:t>
              </a:r>
              <a:r>
                <a:rPr lang="de-DE" altLang="de-DE" sz="2400" dirty="0">
                  <a:latin typeface="Bahnschrift" panose="020B0502040204020203" pitchFamily="34" charset="0"/>
                </a:rPr>
                <a:t> </a:t>
              </a:r>
              <a:r>
                <a:rPr lang="de-DE" altLang="de-DE" sz="2400" dirty="0" err="1">
                  <a:latin typeface="Bahnschrift" panose="020B0502040204020203" pitchFamily="34" charset="0"/>
                </a:rPr>
                <a:t>ancestor</a:t>
              </a:r>
              <a:endParaRPr lang="de-DE" altLang="de-DE" sz="2400" dirty="0">
                <a:latin typeface="Bahnschrift" panose="020B0502040204020203" pitchFamily="34" charset="0"/>
              </a:endParaRPr>
            </a:p>
            <a:p>
              <a:pPr eaLnBrk="1" hangingPunct="1"/>
              <a:r>
                <a:rPr lang="de-DE" altLang="de-DE" sz="2400" dirty="0">
                  <a:latin typeface="Bahnschrift" panose="020B0502040204020203" pitchFamily="34" charset="0"/>
                </a:rPr>
                <a:t>(</a:t>
              </a:r>
              <a:r>
                <a:rPr lang="de-DE" altLang="de-DE" sz="2400" dirty="0" err="1">
                  <a:latin typeface="Bahnschrift" panose="020B0502040204020203" pitchFamily="34" charset="0"/>
                </a:rPr>
                <a:t>hypothetical</a:t>
              </a:r>
              <a:r>
                <a:rPr lang="de-DE" altLang="de-DE" sz="2400" dirty="0">
                  <a:latin typeface="Bahnschrift" panose="020B0502040204020203" pitchFamily="34" charset="0"/>
                </a:rPr>
                <a:t>)</a:t>
              </a:r>
              <a:endParaRPr lang="de-DE" altLang="de-DE" sz="2400" i="1" dirty="0">
                <a:latin typeface="Bahnschrift" panose="020B0502040204020203" pitchFamily="34" charset="0"/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985E658D-FD52-41A7-B4C6-258CB58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" y="2689"/>
              <a:ext cx="499" cy="151"/>
            </a:xfrm>
            <a:custGeom>
              <a:avLst/>
              <a:gdLst>
                <a:gd name="T0" fmla="*/ 499 w 499"/>
                <a:gd name="T1" fmla="*/ 151 h 151"/>
                <a:gd name="T2" fmla="*/ 318 w 499"/>
                <a:gd name="T3" fmla="*/ 15 h 151"/>
                <a:gd name="T4" fmla="*/ 0 w 499"/>
                <a:gd name="T5" fmla="*/ 61 h 151"/>
                <a:gd name="T6" fmla="*/ 0 60000 65536"/>
                <a:gd name="T7" fmla="*/ 0 60000 65536"/>
                <a:gd name="T8" fmla="*/ 0 60000 65536"/>
                <a:gd name="T9" fmla="*/ 0 w 499"/>
                <a:gd name="T10" fmla="*/ 0 h 151"/>
                <a:gd name="T11" fmla="*/ 499 w 499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99" h="151">
                  <a:moveTo>
                    <a:pt x="499" y="151"/>
                  </a:moveTo>
                  <a:cubicBezTo>
                    <a:pt x="450" y="90"/>
                    <a:pt x="401" y="30"/>
                    <a:pt x="318" y="15"/>
                  </a:cubicBezTo>
                  <a:cubicBezTo>
                    <a:pt x="235" y="0"/>
                    <a:pt x="117" y="30"/>
                    <a:pt x="0" y="61"/>
                  </a:cubicBezTo>
                </a:path>
              </a:pathLst>
            </a:custGeom>
            <a:noFill/>
            <a:ln w="28575" cmpd="sng">
              <a:solidFill>
                <a:schemeClr val="hlink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 sz="2400">
                <a:latin typeface="Bahnschrift" panose="020B0502040204020203" pitchFamily="34" charset="0"/>
              </a:endParaRPr>
            </a:p>
          </p:txBody>
        </p:sp>
      </p:grpSp>
      <p:grpSp>
        <p:nvGrpSpPr>
          <p:cNvPr id="26" name="Group 33">
            <a:extLst>
              <a:ext uri="{FF2B5EF4-FFF2-40B4-BE49-F238E27FC236}">
                <a16:creationId xmlns:a16="http://schemas.microsoft.com/office/drawing/2014/main" id="{21397C48-CF1D-4800-AEF8-0ADD55693E71}"/>
              </a:ext>
            </a:extLst>
          </p:cNvPr>
          <p:cNvGrpSpPr>
            <a:grpSpLocks/>
          </p:cNvGrpSpPr>
          <p:nvPr/>
        </p:nvGrpSpPr>
        <p:grpSpPr bwMode="auto">
          <a:xfrm>
            <a:off x="7281544" y="3669604"/>
            <a:ext cx="2003425" cy="461962"/>
            <a:chOff x="3470" y="2341"/>
            <a:chExt cx="1262" cy="291"/>
          </a:xfrm>
        </p:grpSpPr>
        <p:sp>
          <p:nvSpPr>
            <p:cNvPr id="27" name="Text Box 14">
              <a:extLst>
                <a:ext uri="{FF2B5EF4-FFF2-40B4-BE49-F238E27FC236}">
                  <a16:creationId xmlns:a16="http://schemas.microsoft.com/office/drawing/2014/main" id="{93D94BC9-D460-451A-8EF6-AEB7D2130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2341"/>
              <a:ext cx="94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2400" b="1" dirty="0" err="1">
                  <a:latin typeface="Bahnschrift" panose="020B0502040204020203" pitchFamily="34" charset="0"/>
                </a:rPr>
                <a:t>Branches</a:t>
              </a:r>
              <a:endParaRPr lang="de-DE" altLang="de-DE" sz="2400" b="1" i="1" dirty="0">
                <a:latin typeface="Bahnschrift" panose="020B0502040204020203" pitchFamily="34" charset="0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DCF6CD0B-2D41-4D6F-B4A1-7B32BBA2F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" y="2341"/>
              <a:ext cx="363" cy="91"/>
            </a:xfrm>
            <a:custGeom>
              <a:avLst/>
              <a:gdLst>
                <a:gd name="T0" fmla="*/ 264 w 499"/>
                <a:gd name="T1" fmla="*/ 55 h 151"/>
                <a:gd name="T2" fmla="*/ 168 w 499"/>
                <a:gd name="T3" fmla="*/ 5 h 151"/>
                <a:gd name="T4" fmla="*/ 0 w 499"/>
                <a:gd name="T5" fmla="*/ 22 h 151"/>
                <a:gd name="T6" fmla="*/ 0 60000 65536"/>
                <a:gd name="T7" fmla="*/ 0 60000 65536"/>
                <a:gd name="T8" fmla="*/ 0 60000 65536"/>
                <a:gd name="T9" fmla="*/ 0 w 499"/>
                <a:gd name="T10" fmla="*/ 0 h 151"/>
                <a:gd name="T11" fmla="*/ 499 w 499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99" h="151">
                  <a:moveTo>
                    <a:pt x="499" y="151"/>
                  </a:moveTo>
                  <a:cubicBezTo>
                    <a:pt x="450" y="90"/>
                    <a:pt x="401" y="30"/>
                    <a:pt x="318" y="15"/>
                  </a:cubicBezTo>
                  <a:cubicBezTo>
                    <a:pt x="235" y="0"/>
                    <a:pt x="117" y="30"/>
                    <a:pt x="0" y="61"/>
                  </a:cubicBezTo>
                </a:path>
              </a:pathLst>
            </a:custGeom>
            <a:noFill/>
            <a:ln w="28575" cmpd="sng">
              <a:solidFill>
                <a:schemeClr val="hlink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 sz="2400">
                <a:latin typeface="Bahnschrift" panose="020B0502040204020203" pitchFamily="34" charset="0"/>
              </a:endParaRPr>
            </a:p>
          </p:txBody>
        </p:sp>
      </p:grpSp>
      <p:grpSp>
        <p:nvGrpSpPr>
          <p:cNvPr id="29" name="Group 35">
            <a:extLst>
              <a:ext uri="{FF2B5EF4-FFF2-40B4-BE49-F238E27FC236}">
                <a16:creationId xmlns:a16="http://schemas.microsoft.com/office/drawing/2014/main" id="{EFC70F36-4CE7-46E5-A969-5A0E2F6305B5}"/>
              </a:ext>
            </a:extLst>
          </p:cNvPr>
          <p:cNvGrpSpPr>
            <a:grpSpLocks/>
          </p:cNvGrpSpPr>
          <p:nvPr/>
        </p:nvGrpSpPr>
        <p:grpSpPr bwMode="auto">
          <a:xfrm>
            <a:off x="2338071" y="2229740"/>
            <a:ext cx="1558924" cy="650876"/>
            <a:chOff x="356" y="1434"/>
            <a:chExt cx="982" cy="410"/>
          </a:xfrm>
        </p:grpSpPr>
        <p:sp>
          <p:nvSpPr>
            <p:cNvPr id="30" name="Text Box 18">
              <a:extLst>
                <a:ext uri="{FF2B5EF4-FFF2-40B4-BE49-F238E27FC236}">
                  <a16:creationId xmlns:a16="http://schemas.microsoft.com/office/drawing/2014/main" id="{DF2EF363-DAC4-4EEE-9052-03DE2AC0E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" y="1553"/>
              <a:ext cx="9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2400" b="1" dirty="0">
                  <a:latin typeface="Bahnschrift" panose="020B0502040204020203" pitchFamily="34" charset="0"/>
                </a:rPr>
                <a:t>Outgroup</a:t>
              </a: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CD1C9D33-1937-4C09-813A-759CB3F30750}"/>
                </a:ext>
              </a:extLst>
            </p:cNvPr>
            <p:cNvSpPr>
              <a:spLocks/>
            </p:cNvSpPr>
            <p:nvPr/>
          </p:nvSpPr>
          <p:spPr bwMode="auto">
            <a:xfrm rot="-2939961" flipH="1" flipV="1">
              <a:off x="1179" y="1502"/>
              <a:ext cx="227" cy="91"/>
            </a:xfrm>
            <a:custGeom>
              <a:avLst/>
              <a:gdLst>
                <a:gd name="T0" fmla="*/ 103 w 499"/>
                <a:gd name="T1" fmla="*/ 55 h 151"/>
                <a:gd name="T2" fmla="*/ 66 w 499"/>
                <a:gd name="T3" fmla="*/ 5 h 151"/>
                <a:gd name="T4" fmla="*/ 0 w 499"/>
                <a:gd name="T5" fmla="*/ 22 h 151"/>
                <a:gd name="T6" fmla="*/ 0 60000 65536"/>
                <a:gd name="T7" fmla="*/ 0 60000 65536"/>
                <a:gd name="T8" fmla="*/ 0 60000 65536"/>
                <a:gd name="T9" fmla="*/ 0 w 499"/>
                <a:gd name="T10" fmla="*/ 0 h 151"/>
                <a:gd name="T11" fmla="*/ 499 w 499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99" h="151">
                  <a:moveTo>
                    <a:pt x="499" y="151"/>
                  </a:moveTo>
                  <a:cubicBezTo>
                    <a:pt x="450" y="90"/>
                    <a:pt x="401" y="30"/>
                    <a:pt x="318" y="15"/>
                  </a:cubicBezTo>
                  <a:cubicBezTo>
                    <a:pt x="235" y="0"/>
                    <a:pt x="117" y="30"/>
                    <a:pt x="0" y="61"/>
                  </a:cubicBezTo>
                </a:path>
              </a:pathLst>
            </a:custGeom>
            <a:noFill/>
            <a:ln w="28575" cmpd="sng">
              <a:solidFill>
                <a:schemeClr val="hlink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latin typeface="Bahnschrift" panose="020B0502040204020203" pitchFamily="34" charset="0"/>
              </a:endParaRPr>
            </a:p>
          </p:txBody>
        </p:sp>
      </p:grpSp>
      <p:grpSp>
        <p:nvGrpSpPr>
          <p:cNvPr id="32" name="Group 37">
            <a:extLst>
              <a:ext uri="{FF2B5EF4-FFF2-40B4-BE49-F238E27FC236}">
                <a16:creationId xmlns:a16="http://schemas.microsoft.com/office/drawing/2014/main" id="{4662ECC2-11FD-42FE-AC4D-79EE2C0A7F35}"/>
              </a:ext>
            </a:extLst>
          </p:cNvPr>
          <p:cNvGrpSpPr>
            <a:grpSpLocks/>
          </p:cNvGrpSpPr>
          <p:nvPr/>
        </p:nvGrpSpPr>
        <p:grpSpPr bwMode="auto">
          <a:xfrm>
            <a:off x="5255897" y="4582411"/>
            <a:ext cx="1089025" cy="498475"/>
            <a:chOff x="2194" y="2916"/>
            <a:chExt cx="686" cy="314"/>
          </a:xfrm>
        </p:grpSpPr>
        <p:sp>
          <p:nvSpPr>
            <p:cNvPr id="33" name="Text Box 17">
              <a:extLst>
                <a:ext uri="{FF2B5EF4-FFF2-40B4-BE49-F238E27FC236}">
                  <a16:creationId xmlns:a16="http://schemas.microsoft.com/office/drawing/2014/main" id="{01067E4B-CEBB-474B-BD48-9C75CFC3D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4" y="2997"/>
              <a:ext cx="4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b="1" dirty="0">
                  <a:latin typeface="Bahnschrift" panose="020B0502040204020203" pitchFamily="34" charset="0"/>
                </a:rPr>
                <a:t>Root</a:t>
              </a:r>
              <a:endParaRPr lang="de-DE" altLang="de-DE" b="1" i="1" dirty="0">
                <a:latin typeface="Bahnschrift" panose="020B0502040204020203" pitchFamily="34" charset="0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F262A8D-60F9-4763-B768-D4CBA8B19848}"/>
                </a:ext>
              </a:extLst>
            </p:cNvPr>
            <p:cNvSpPr>
              <a:spLocks/>
            </p:cNvSpPr>
            <p:nvPr/>
          </p:nvSpPr>
          <p:spPr bwMode="auto">
            <a:xfrm rot="433215" flipH="1">
              <a:off x="2517" y="2916"/>
              <a:ext cx="363" cy="151"/>
            </a:xfrm>
            <a:custGeom>
              <a:avLst/>
              <a:gdLst>
                <a:gd name="T0" fmla="*/ 264 w 499"/>
                <a:gd name="T1" fmla="*/ 151 h 151"/>
                <a:gd name="T2" fmla="*/ 168 w 499"/>
                <a:gd name="T3" fmla="*/ 15 h 151"/>
                <a:gd name="T4" fmla="*/ 0 w 499"/>
                <a:gd name="T5" fmla="*/ 61 h 151"/>
                <a:gd name="T6" fmla="*/ 0 60000 65536"/>
                <a:gd name="T7" fmla="*/ 0 60000 65536"/>
                <a:gd name="T8" fmla="*/ 0 60000 65536"/>
                <a:gd name="T9" fmla="*/ 0 w 499"/>
                <a:gd name="T10" fmla="*/ 0 h 151"/>
                <a:gd name="T11" fmla="*/ 499 w 499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99" h="151">
                  <a:moveTo>
                    <a:pt x="499" y="151"/>
                  </a:moveTo>
                  <a:cubicBezTo>
                    <a:pt x="450" y="90"/>
                    <a:pt x="401" y="30"/>
                    <a:pt x="318" y="15"/>
                  </a:cubicBezTo>
                  <a:cubicBezTo>
                    <a:pt x="235" y="0"/>
                    <a:pt x="117" y="30"/>
                    <a:pt x="0" y="61"/>
                  </a:cubicBezTo>
                </a:path>
              </a:pathLst>
            </a:custGeom>
            <a:noFill/>
            <a:ln w="28575" cmpd="sng">
              <a:solidFill>
                <a:schemeClr val="hlink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>
                <a:latin typeface="Bahnschrift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DCD5411-BE15-4A1A-B5B5-CA562555B17F}"/>
              </a:ext>
            </a:extLst>
          </p:cNvPr>
          <p:cNvSpPr txBox="1"/>
          <p:nvPr/>
        </p:nvSpPr>
        <p:spPr>
          <a:xfrm>
            <a:off x="1787841" y="-12366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 SemiBold Condensed" panose="020B0502040204020203" pitchFamily="34" charset="0"/>
              </a:rPr>
              <a:t>BARCODING &amp; PHYLOGENY</a:t>
            </a:r>
          </a:p>
        </p:txBody>
      </p:sp>
    </p:spTree>
    <p:extLst>
      <p:ext uri="{BB962C8B-B14F-4D97-AF65-F5344CB8AC3E}">
        <p14:creationId xmlns:p14="http://schemas.microsoft.com/office/powerpoint/2010/main" val="310616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CD5411-BE15-4A1A-B5B5-CA562555B17F}"/>
              </a:ext>
            </a:extLst>
          </p:cNvPr>
          <p:cNvSpPr txBox="1"/>
          <p:nvPr/>
        </p:nvSpPr>
        <p:spPr>
          <a:xfrm>
            <a:off x="1787841" y="-12366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solidFill>
                  <a:srgbClr val="FFFB32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BARCODING &amp; PHYLOGENY</a:t>
            </a:r>
          </a:p>
        </p:txBody>
      </p:sp>
      <p:pic>
        <p:nvPicPr>
          <p:cNvPr id="36" name="Picture 4" descr="taxo2">
            <a:extLst>
              <a:ext uri="{FF2B5EF4-FFF2-40B4-BE49-F238E27FC236}">
                <a16:creationId xmlns:a16="http://schemas.microsoft.com/office/drawing/2014/main" id="{649EA0DA-C5FC-4A2B-8F71-7F986339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" r="38594" b="76468"/>
          <a:stretch/>
        </p:blipFill>
        <p:spPr bwMode="auto">
          <a:xfrm>
            <a:off x="4002090" y="2485231"/>
            <a:ext cx="4864358" cy="24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 Box 5">
            <a:extLst>
              <a:ext uri="{FF2B5EF4-FFF2-40B4-BE49-F238E27FC236}">
                <a16:creationId xmlns:a16="http://schemas.microsoft.com/office/drawing/2014/main" id="{66BACD88-5A3B-4029-932F-237F9550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3" y="5551167"/>
            <a:ext cx="120202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0363" indent="-360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de-DE" altLang="de-DE" sz="2400" dirty="0">
                <a:latin typeface="Bahnschrift" panose="020B0502040204020203" pitchFamily="34" charset="0"/>
              </a:rPr>
              <a:t>DNA </a:t>
            </a:r>
            <a:r>
              <a:rPr lang="de-DE" altLang="de-DE" sz="2400" dirty="0" err="1">
                <a:latin typeface="Bahnschrift" panose="020B0502040204020203" pitchFamily="34" charset="0"/>
              </a:rPr>
              <a:t>analysis</a:t>
            </a:r>
            <a:r>
              <a:rPr lang="de-DE" altLang="de-DE" sz="2400" dirty="0">
                <a:latin typeface="Bahnschrift" panose="020B0502040204020203" pitchFamily="34" charset="0"/>
              </a:rPr>
              <a:t> </a:t>
            </a:r>
            <a:r>
              <a:rPr lang="de-DE" altLang="de-DE" sz="2400" dirty="0" err="1">
                <a:latin typeface="Bahnschrift" panose="020B0502040204020203" pitchFamily="34" charset="0"/>
              </a:rPr>
              <a:t>can</a:t>
            </a:r>
            <a:r>
              <a:rPr lang="de-DE" altLang="de-DE" sz="2400" dirty="0">
                <a:latin typeface="Bahnschrift" panose="020B0502040204020203" pitchFamily="34" charset="0"/>
              </a:rPr>
              <a:t> </a:t>
            </a:r>
            <a:r>
              <a:rPr lang="de-DE" altLang="de-DE" sz="2400" dirty="0" err="1">
                <a:latin typeface="Bahnschrift" panose="020B0502040204020203" pitchFamily="34" charset="0"/>
              </a:rPr>
              <a:t>be</a:t>
            </a:r>
            <a:r>
              <a:rPr lang="de-DE" altLang="de-DE" sz="2400" dirty="0">
                <a:latin typeface="Bahnschrift" panose="020B0502040204020203" pitchFamily="34" charset="0"/>
              </a:rPr>
              <a:t> </a:t>
            </a:r>
            <a:r>
              <a:rPr lang="de-DE" altLang="de-DE" sz="2400" dirty="0" err="1">
                <a:latin typeface="Bahnschrift" panose="020B0502040204020203" pitchFamily="34" charset="0"/>
              </a:rPr>
              <a:t>carried</a:t>
            </a:r>
            <a:r>
              <a:rPr lang="de-DE" altLang="de-DE" sz="2400" dirty="0">
                <a:latin typeface="Bahnschrift" panose="020B0502040204020203" pitchFamily="34" charset="0"/>
              </a:rPr>
              <a:t> out </a:t>
            </a:r>
            <a:r>
              <a:rPr lang="de-DE" altLang="de-DE" sz="2400" dirty="0" err="1">
                <a:latin typeface="Bahnschrift" panose="020B0502040204020203" pitchFamily="34" charset="0"/>
              </a:rPr>
              <a:t>either</a:t>
            </a:r>
            <a:r>
              <a:rPr lang="de-DE" altLang="de-DE" sz="2400" dirty="0">
                <a:latin typeface="Bahnschrift" panose="020B0502040204020203" pitchFamily="34" charset="0"/>
              </a:rPr>
              <a:t> at </a:t>
            </a:r>
            <a:r>
              <a:rPr lang="de-DE" altLang="de-DE" sz="2400" dirty="0" err="1">
                <a:latin typeface="Bahnschrift" panose="020B0502040204020203" pitchFamily="34" charset="0"/>
              </a:rPr>
              <a:t>the</a:t>
            </a:r>
            <a:r>
              <a:rPr lang="de-DE" altLang="de-DE" sz="2400" dirty="0">
                <a:latin typeface="Bahnschrift" panose="020B0502040204020203" pitchFamily="34" charset="0"/>
              </a:rPr>
              <a:t> </a:t>
            </a:r>
            <a:r>
              <a:rPr lang="de-DE" altLang="de-DE" sz="2400" dirty="0" err="1">
                <a:latin typeface="Bahnschrift" panose="020B0502040204020203" pitchFamily="34" charset="0"/>
              </a:rPr>
              <a:t>level</a:t>
            </a:r>
            <a:r>
              <a:rPr lang="de-DE" altLang="de-DE" sz="2400" dirty="0">
                <a:latin typeface="Bahnschrift" panose="020B0502040204020203" pitchFamily="34" charset="0"/>
              </a:rPr>
              <a:t> </a:t>
            </a:r>
            <a:r>
              <a:rPr lang="de-DE" altLang="de-DE" sz="2400" dirty="0" err="1">
                <a:latin typeface="Bahnschrift" panose="020B0502040204020203" pitchFamily="34" charset="0"/>
              </a:rPr>
              <a:t>of</a:t>
            </a:r>
            <a:r>
              <a:rPr lang="de-DE" altLang="de-DE" sz="2400" dirty="0">
                <a:latin typeface="Bahnschrift" panose="020B0502040204020203" pitchFamily="34" charset="0"/>
              </a:rPr>
              <a:t> individual </a:t>
            </a:r>
            <a:r>
              <a:rPr lang="de-DE" altLang="de-DE" sz="2400" dirty="0" err="1">
                <a:latin typeface="Bahnschrift" panose="020B0502040204020203" pitchFamily="34" charset="0"/>
              </a:rPr>
              <a:t>bases</a:t>
            </a:r>
            <a:r>
              <a:rPr lang="de-DE" altLang="de-DE" sz="2400" dirty="0">
                <a:latin typeface="Bahnschrift" panose="020B0502040204020203" pitchFamily="34" charset="0"/>
              </a:rPr>
              <a:t> </a:t>
            </a:r>
            <a:r>
              <a:rPr lang="de-DE" altLang="de-DE" sz="2400" dirty="0" err="1">
                <a:latin typeface="Bahnschrift" panose="020B0502040204020203" pitchFamily="34" charset="0"/>
              </a:rPr>
              <a:t>or</a:t>
            </a:r>
            <a:r>
              <a:rPr lang="de-DE" altLang="de-DE" sz="2400" dirty="0">
                <a:latin typeface="Bahnschrift" panose="020B0502040204020203" pitchFamily="34" charset="0"/>
              </a:rPr>
              <a:t> </a:t>
            </a:r>
            <a:r>
              <a:rPr lang="de-DE" altLang="de-DE" sz="2400" dirty="0" err="1">
                <a:latin typeface="Bahnschrift" panose="020B0502040204020203" pitchFamily="34" charset="0"/>
              </a:rPr>
              <a:t>codons</a:t>
            </a:r>
            <a:r>
              <a:rPr lang="de-DE" altLang="de-DE" sz="2400" dirty="0">
                <a:latin typeface="Bahnschrift" panose="020B0502040204020203" pitchFamily="34" charset="0"/>
              </a:rPr>
              <a:t> (</a:t>
            </a:r>
            <a:r>
              <a:rPr lang="de-DE" altLang="de-DE" sz="2400" dirty="0" err="1">
                <a:latin typeface="Bahnschrift" panose="020B0502040204020203" pitchFamily="34" charset="0"/>
              </a:rPr>
              <a:t>triplets</a:t>
            </a:r>
            <a:r>
              <a:rPr lang="de-DE" altLang="de-DE" sz="2400" dirty="0">
                <a:latin typeface="Bahnschrift" panose="020B0502040204020203" pitchFamily="34" charset="0"/>
              </a:rPr>
              <a:t> </a:t>
            </a:r>
            <a:r>
              <a:rPr lang="de-DE" altLang="de-DE" sz="2400" dirty="0" err="1">
                <a:latin typeface="Bahnschrift" panose="020B0502040204020203" pitchFamily="34" charset="0"/>
              </a:rPr>
              <a:t>of</a:t>
            </a:r>
            <a:r>
              <a:rPr lang="de-DE" altLang="de-DE" sz="2400" dirty="0">
                <a:latin typeface="Bahnschrift" panose="020B0502040204020203" pitchFamily="34" charset="0"/>
              </a:rPr>
              <a:t> </a:t>
            </a:r>
            <a:r>
              <a:rPr lang="de-DE" altLang="de-DE" sz="2400" dirty="0" err="1">
                <a:latin typeface="Bahnschrift" panose="020B0502040204020203" pitchFamily="34" charset="0"/>
              </a:rPr>
              <a:t>bases</a:t>
            </a:r>
            <a:r>
              <a:rPr lang="de-DE" altLang="de-DE" sz="2400" dirty="0">
                <a:latin typeface="Bahnschrift" panose="020B0502040204020203" pitchFamily="34" charset="0"/>
              </a:rPr>
              <a:t> </a:t>
            </a:r>
            <a:r>
              <a:rPr lang="de-DE" altLang="de-DE" sz="2400" dirty="0" err="1">
                <a:latin typeface="Bahnschrift" panose="020B0502040204020203" pitchFamily="34" charset="0"/>
              </a:rPr>
              <a:t>coding</a:t>
            </a:r>
            <a:r>
              <a:rPr lang="de-DE" altLang="de-DE" sz="2400" dirty="0">
                <a:latin typeface="Bahnschrift" panose="020B0502040204020203" pitchFamily="34" charset="0"/>
              </a:rPr>
              <a:t> </a:t>
            </a:r>
            <a:r>
              <a:rPr lang="de-DE" altLang="de-DE" sz="2400" dirty="0" err="1">
                <a:latin typeface="Bahnschrift" panose="020B0502040204020203" pitchFamily="34" charset="0"/>
              </a:rPr>
              <a:t>for</a:t>
            </a:r>
            <a:r>
              <a:rPr lang="de-DE" altLang="de-DE" sz="2400" dirty="0">
                <a:latin typeface="Bahnschrift" panose="020B0502040204020203" pitchFamily="34" charset="0"/>
              </a:rPr>
              <a:t> different </a:t>
            </a:r>
            <a:r>
              <a:rPr lang="de-DE" altLang="de-DE" sz="2400" dirty="0" err="1">
                <a:latin typeface="Bahnschrift" panose="020B0502040204020203" pitchFamily="34" charset="0"/>
              </a:rPr>
              <a:t>aminoacids</a:t>
            </a:r>
            <a:r>
              <a:rPr lang="de-DE" altLang="de-DE" sz="2400" dirty="0">
                <a:latin typeface="Bahnschrift" panose="020B0502040204020203" pitchFamily="34" charset="0"/>
              </a:rPr>
              <a:t>)</a:t>
            </a:r>
          </a:p>
        </p:txBody>
      </p:sp>
      <p:grpSp>
        <p:nvGrpSpPr>
          <p:cNvPr id="39" name="Group 13">
            <a:extLst>
              <a:ext uri="{FF2B5EF4-FFF2-40B4-BE49-F238E27FC236}">
                <a16:creationId xmlns:a16="http://schemas.microsoft.com/office/drawing/2014/main" id="{90E4BD8A-99EF-411D-AF95-2D7D102F855F}"/>
              </a:ext>
            </a:extLst>
          </p:cNvPr>
          <p:cNvGrpSpPr>
            <a:grpSpLocks/>
          </p:cNvGrpSpPr>
          <p:nvPr/>
        </p:nvGrpSpPr>
        <p:grpSpPr bwMode="auto">
          <a:xfrm>
            <a:off x="3640139" y="2847156"/>
            <a:ext cx="793750" cy="1871662"/>
            <a:chOff x="293" y="1661"/>
            <a:chExt cx="500" cy="1179"/>
          </a:xfrm>
        </p:grpSpPr>
        <p:sp>
          <p:nvSpPr>
            <p:cNvPr id="40" name="Text Box 11">
              <a:extLst>
                <a:ext uri="{FF2B5EF4-FFF2-40B4-BE49-F238E27FC236}">
                  <a16:creationId xmlns:a16="http://schemas.microsoft.com/office/drawing/2014/main" id="{FD3268AA-2B32-44F4-B8CD-0C2049AB5D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62" y="2138"/>
              <a:ext cx="100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2400">
                  <a:latin typeface="Bahnschrift" panose="020B0502040204020203" pitchFamily="34" charset="0"/>
                </a:rPr>
                <a:t>Alignment</a:t>
              </a:r>
            </a:p>
          </p:txBody>
        </p:sp>
        <p:sp>
          <p:nvSpPr>
            <p:cNvPr id="41" name="AutoShape 12">
              <a:extLst>
                <a:ext uri="{FF2B5EF4-FFF2-40B4-BE49-F238E27FC236}">
                  <a16:creationId xmlns:a16="http://schemas.microsoft.com/office/drawing/2014/main" id="{B5337562-C4A7-4E87-86F6-5BCEA347A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" y="1661"/>
              <a:ext cx="181" cy="1179"/>
            </a:xfrm>
            <a:prstGeom prst="leftBrace">
              <a:avLst>
                <a:gd name="adj1" fmla="val 5428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de-DE">
                <a:latin typeface="Bahnschrift" panose="020B0502040204020203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2A60BE1-F7A6-4A70-A29B-6C77403958C1}"/>
              </a:ext>
            </a:extLst>
          </p:cNvPr>
          <p:cNvSpPr txBox="1"/>
          <p:nvPr/>
        </p:nvSpPr>
        <p:spPr>
          <a:xfrm>
            <a:off x="4109639" y="2065214"/>
            <a:ext cx="409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atin typeface="Bahnschrift" panose="020B0502040204020203" pitchFamily="34" charset="0"/>
              </a:rPr>
              <a:t>Organism</a:t>
            </a:r>
            <a:r>
              <a:rPr lang="de-DE" sz="2400" dirty="0">
                <a:latin typeface="Bahnschrift" panose="020B0502040204020203" pitchFamily="34" charset="0"/>
              </a:rPr>
              <a:t>              </a:t>
            </a:r>
            <a:r>
              <a:rPr lang="de-DE" sz="2400" dirty="0" err="1">
                <a:latin typeface="Bahnschrift" panose="020B0502040204020203" pitchFamily="34" charset="0"/>
              </a:rPr>
              <a:t>Sequence</a:t>
            </a:r>
            <a:endParaRPr lang="de-DE" sz="2400" dirty="0">
              <a:latin typeface="Bahnschrift" panose="020B0502040204020203" pitchFamily="34" charset="0"/>
            </a:endParaRPr>
          </a:p>
        </p:txBody>
      </p:sp>
      <p:sp>
        <p:nvSpPr>
          <p:cNvPr id="45" name="Text Box 12">
            <a:extLst>
              <a:ext uri="{FF2B5EF4-FFF2-40B4-BE49-F238E27FC236}">
                <a16:creationId xmlns:a16="http://schemas.microsoft.com/office/drawing/2014/main" id="{EC214BC7-306B-49D2-9EE1-5A19D148E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70" y="982302"/>
            <a:ext cx="1180826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3200" dirty="0">
                <a:latin typeface="Bahnschrift" panose="020B0502040204020203" pitchFamily="34" charset="0"/>
              </a:rPr>
              <a:t>We consider the state of the genetic code - the sequence of nucleotides – to generate a topology</a:t>
            </a:r>
            <a:endParaRPr lang="de-DE" altLang="de-DE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89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D5D444-7DA7-454F-8FF6-4C2598610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39" y="1219200"/>
            <a:ext cx="4924425" cy="554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CBD36-B096-43D1-AF2F-4DE822E46F66}"/>
              </a:ext>
            </a:extLst>
          </p:cNvPr>
          <p:cNvSpPr txBox="1"/>
          <p:nvPr/>
        </p:nvSpPr>
        <p:spPr>
          <a:xfrm>
            <a:off x="-2168" y="653815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Sierra et al. (2022)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C58784-EDF2-4D26-92E5-A01195D3A471}"/>
              </a:ext>
            </a:extLst>
          </p:cNvPr>
          <p:cNvGrpSpPr/>
          <p:nvPr/>
        </p:nvGrpSpPr>
        <p:grpSpPr>
          <a:xfrm>
            <a:off x="1493520" y="5415279"/>
            <a:ext cx="7794636" cy="1076961"/>
            <a:chOff x="1493520" y="5415279"/>
            <a:chExt cx="7794636" cy="107696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0428F18-C766-4148-BA8B-55DF509A132E}"/>
                </a:ext>
              </a:extLst>
            </p:cNvPr>
            <p:cNvSpPr/>
            <p:nvPr/>
          </p:nvSpPr>
          <p:spPr>
            <a:xfrm>
              <a:off x="1493520" y="5415279"/>
              <a:ext cx="3303901" cy="1076961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34D621-5E49-486D-96A5-5C39CFBF8C14}"/>
                </a:ext>
              </a:extLst>
            </p:cNvPr>
            <p:cNvCxnSpPr/>
            <p:nvPr/>
          </p:nvCxnSpPr>
          <p:spPr>
            <a:xfrm flipV="1">
              <a:off x="4782181" y="5948680"/>
              <a:ext cx="2009779" cy="102883"/>
            </a:xfrm>
            <a:prstGeom prst="line">
              <a:avLst/>
            </a:prstGeom>
            <a:ln w="50800">
              <a:solidFill>
                <a:schemeClr val="tx1"/>
              </a:solidFill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6ECCE6-E26F-4675-B7B8-CBF1EB2C81F1}"/>
                </a:ext>
              </a:extLst>
            </p:cNvPr>
            <p:cNvSpPr txBox="1"/>
            <p:nvPr/>
          </p:nvSpPr>
          <p:spPr>
            <a:xfrm>
              <a:off x="6791960" y="5625514"/>
              <a:ext cx="24961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atin typeface="Bahnschrift" panose="020B0502040204020203" pitchFamily="34" charset="0"/>
                </a:rPr>
                <a:t>OUTGROUP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F1CA03-F808-4931-A91D-35C3F18D0F93}"/>
              </a:ext>
            </a:extLst>
          </p:cNvPr>
          <p:cNvGrpSpPr/>
          <p:nvPr/>
        </p:nvGrpSpPr>
        <p:grpSpPr>
          <a:xfrm>
            <a:off x="5801360" y="1219200"/>
            <a:ext cx="2719703" cy="4196079"/>
            <a:chOff x="5801360" y="1219200"/>
            <a:chExt cx="2719703" cy="4196079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CA1B52AB-E661-4B25-9950-C4F74511266F}"/>
                </a:ext>
              </a:extLst>
            </p:cNvPr>
            <p:cNvSpPr/>
            <p:nvPr/>
          </p:nvSpPr>
          <p:spPr>
            <a:xfrm>
              <a:off x="5801360" y="1219200"/>
              <a:ext cx="548640" cy="4196079"/>
            </a:xfrm>
            <a:prstGeom prst="rightBrac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AE99CF-755B-4C30-AAF6-1C90DC530181}"/>
                </a:ext>
              </a:extLst>
            </p:cNvPr>
            <p:cNvSpPr txBox="1"/>
            <p:nvPr/>
          </p:nvSpPr>
          <p:spPr>
            <a:xfrm>
              <a:off x="6398366" y="2937608"/>
              <a:ext cx="21226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atin typeface="Bahnschrift" panose="020B0502040204020203" pitchFamily="34" charset="0"/>
                </a:rPr>
                <a:t>INGROUP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E352B6-2F63-485B-BE7A-4383EF31C965}"/>
              </a:ext>
            </a:extLst>
          </p:cNvPr>
          <p:cNvGrpSpPr/>
          <p:nvPr/>
        </p:nvGrpSpPr>
        <p:grpSpPr>
          <a:xfrm>
            <a:off x="-43818" y="1200329"/>
            <a:ext cx="3181669" cy="1200329"/>
            <a:chOff x="-43818" y="1200329"/>
            <a:chExt cx="3181669" cy="120032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C24E6F-6371-4B83-A0A7-5C9F18D23C6E}"/>
                </a:ext>
              </a:extLst>
            </p:cNvPr>
            <p:cNvSpPr/>
            <p:nvPr/>
          </p:nvSpPr>
          <p:spPr>
            <a:xfrm>
              <a:off x="2299651" y="1279247"/>
              <a:ext cx="838200" cy="405487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E9A21E8-3905-4404-BDCF-536F6F4CFC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2653" y="1538035"/>
              <a:ext cx="333031" cy="142532"/>
            </a:xfrm>
            <a:prstGeom prst="line">
              <a:avLst/>
            </a:prstGeom>
            <a:ln w="50800">
              <a:solidFill>
                <a:schemeClr val="tx1"/>
              </a:solidFill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5ED711-179B-4F88-9721-EEB2D64F6546}"/>
                </a:ext>
              </a:extLst>
            </p:cNvPr>
            <p:cNvSpPr txBox="1"/>
            <p:nvPr/>
          </p:nvSpPr>
          <p:spPr>
            <a:xfrm>
              <a:off x="-43818" y="1200329"/>
              <a:ext cx="21675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atin typeface="Bahnschrift" panose="020B0502040204020203" pitchFamily="34" charset="0"/>
                </a:rPr>
                <a:t>BRANCH</a:t>
              </a:r>
            </a:p>
            <a:p>
              <a:r>
                <a:rPr lang="de-DE" sz="3600" dirty="0">
                  <a:latin typeface="Bahnschrift" panose="020B0502040204020203" pitchFamily="34" charset="0"/>
                </a:rPr>
                <a:t>SUPPORT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226062-ECF8-47E0-A13D-9120175A6D92}"/>
              </a:ext>
            </a:extLst>
          </p:cNvPr>
          <p:cNvSpPr txBox="1"/>
          <p:nvPr/>
        </p:nvSpPr>
        <p:spPr>
          <a:xfrm>
            <a:off x="7167880" y="1234663"/>
            <a:ext cx="474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>
                <a:latin typeface="Bahnschrift" panose="020B0502040204020203" pitchFamily="34" charset="0"/>
              </a:rPr>
              <a:t>Phylogeny</a:t>
            </a:r>
            <a:r>
              <a:rPr lang="de-DE" sz="3200" b="1" dirty="0">
                <a:latin typeface="Bahnschrift" panose="020B0502040204020203" pitchFamily="34" charset="0"/>
              </a:rPr>
              <a:t> </a:t>
            </a:r>
            <a:r>
              <a:rPr lang="de-DE" sz="3200" b="1" dirty="0" err="1">
                <a:latin typeface="Bahnschrift" panose="020B0502040204020203" pitchFamily="34" charset="0"/>
              </a:rPr>
              <a:t>of</a:t>
            </a:r>
            <a:r>
              <a:rPr lang="de-DE" sz="3200" b="1" dirty="0">
                <a:latin typeface="Bahnschrift" panose="020B0502040204020203" pitchFamily="34" charset="0"/>
              </a:rPr>
              <a:t> </a:t>
            </a:r>
            <a:r>
              <a:rPr lang="de-DE" sz="3200" b="1" dirty="0" err="1">
                <a:latin typeface="Bahnschrift" panose="020B0502040204020203" pitchFamily="34" charset="0"/>
              </a:rPr>
              <a:t>foraminifera</a:t>
            </a:r>
            <a:r>
              <a:rPr lang="de-DE" sz="3200" b="1" dirty="0">
                <a:latin typeface="Bahnschrift" panose="020B0502040204020203" pitchFamily="34" charset="0"/>
              </a:rPr>
              <a:t> </a:t>
            </a:r>
            <a:r>
              <a:rPr lang="de-DE" sz="3200" b="1" dirty="0" err="1">
                <a:latin typeface="Bahnschrift" panose="020B0502040204020203" pitchFamily="34" charset="0"/>
              </a:rPr>
              <a:t>rooted</a:t>
            </a:r>
            <a:r>
              <a:rPr lang="de-DE" sz="3200" b="1" dirty="0">
                <a:latin typeface="Bahnschrift" panose="020B0502040204020203" pitchFamily="34" charset="0"/>
              </a:rPr>
              <a:t> on </a:t>
            </a:r>
            <a:r>
              <a:rPr lang="de-DE" sz="3200" b="1" dirty="0" err="1">
                <a:latin typeface="Bahnschrift" panose="020B0502040204020203" pitchFamily="34" charset="0"/>
              </a:rPr>
              <a:t>other</a:t>
            </a:r>
            <a:r>
              <a:rPr lang="de-DE" sz="3200" b="1" dirty="0">
                <a:latin typeface="Bahnschrift" panose="020B0502040204020203" pitchFamily="34" charset="0"/>
              </a:rPr>
              <a:t> </a:t>
            </a:r>
            <a:r>
              <a:rPr lang="de-DE" sz="3200" b="1" dirty="0" err="1">
                <a:latin typeface="Bahnschrift" panose="020B0502040204020203" pitchFamily="34" charset="0"/>
              </a:rPr>
              <a:t>Retaria</a:t>
            </a:r>
            <a:endParaRPr lang="de-DE" sz="3200" b="1" dirty="0">
              <a:latin typeface="Bahnschrift" panose="020B05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5C1CDF-0574-4C23-B299-0BF8732E6DBC}"/>
              </a:ext>
            </a:extLst>
          </p:cNvPr>
          <p:cNvGrpSpPr/>
          <p:nvPr/>
        </p:nvGrpSpPr>
        <p:grpSpPr>
          <a:xfrm>
            <a:off x="2246498" y="6221516"/>
            <a:ext cx="7683874" cy="646331"/>
            <a:chOff x="1777365" y="5091486"/>
            <a:chExt cx="7683874" cy="64633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28D08D6-211B-469D-AE15-17F4C9E2F943}"/>
                </a:ext>
              </a:extLst>
            </p:cNvPr>
            <p:cNvSpPr/>
            <p:nvPr/>
          </p:nvSpPr>
          <p:spPr>
            <a:xfrm>
              <a:off x="1777365" y="5404248"/>
              <a:ext cx="1354587" cy="260686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315BE3-3809-455E-9F97-5A92613BDDE2}"/>
                </a:ext>
              </a:extLst>
            </p:cNvPr>
            <p:cNvCxnSpPr/>
            <p:nvPr/>
          </p:nvCxnSpPr>
          <p:spPr>
            <a:xfrm flipV="1">
              <a:off x="3148776" y="5440878"/>
              <a:ext cx="2009779" cy="102883"/>
            </a:xfrm>
            <a:prstGeom prst="line">
              <a:avLst/>
            </a:prstGeom>
            <a:ln w="50800">
              <a:solidFill>
                <a:schemeClr val="tx1"/>
              </a:solidFill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8A9BDF-EF7E-45DC-9B7F-7006F311CA91}"/>
                </a:ext>
              </a:extLst>
            </p:cNvPr>
            <p:cNvSpPr txBox="1"/>
            <p:nvPr/>
          </p:nvSpPr>
          <p:spPr>
            <a:xfrm>
              <a:off x="5102353" y="5091486"/>
              <a:ext cx="4358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atin typeface="Bahnschrift" panose="020B0502040204020203" pitchFamily="34" charset="0"/>
                </a:rPr>
                <a:t>Substitution per </a:t>
              </a:r>
              <a:r>
                <a:rPr lang="de-DE" sz="3600" dirty="0" err="1">
                  <a:latin typeface="Bahnschrift" panose="020B0502040204020203" pitchFamily="34" charset="0"/>
                </a:rPr>
                <a:t>site</a:t>
              </a:r>
              <a:endParaRPr lang="de-DE" sz="3600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1249228-85F8-4F60-9500-2238F51EE975}"/>
              </a:ext>
            </a:extLst>
          </p:cNvPr>
          <p:cNvSpPr txBox="1"/>
          <p:nvPr/>
        </p:nvSpPr>
        <p:spPr>
          <a:xfrm>
            <a:off x="1787841" y="-12366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 SemiBold Condensed" panose="020B0502040204020203" pitchFamily="34" charset="0"/>
              </a:rPr>
              <a:t>BARCODING &amp; PHYLOGENY</a:t>
            </a:r>
          </a:p>
        </p:txBody>
      </p:sp>
    </p:spTree>
    <p:extLst>
      <p:ext uri="{BB962C8B-B14F-4D97-AF65-F5344CB8AC3E}">
        <p14:creationId xmlns:p14="http://schemas.microsoft.com/office/powerpoint/2010/main" val="167516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327500" y="1088067"/>
            <a:ext cx="5942800" cy="1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it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This study investigates how genetic and morphological diversity arise within the planktonic foraminifera genus </a:t>
            </a:r>
            <a:r>
              <a:rPr lang="it" sz="1867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Globigerinoides</a:t>
            </a:r>
            <a:endParaRPr sz="1867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867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it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→ genetically distinct species can appear morphologically similar and vice versa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867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it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GOALS</a:t>
            </a:r>
            <a:r>
              <a:rPr lang="it" sz="1867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:</a:t>
            </a:r>
            <a:endParaRPr sz="1867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it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→ to clarify </a:t>
            </a:r>
            <a:r>
              <a:rPr lang="it" sz="1867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species boundaries</a:t>
            </a:r>
            <a:r>
              <a:rPr lang="it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it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→ to explore the drivers of </a:t>
            </a:r>
            <a:r>
              <a:rPr lang="it" sz="1867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evolutionary divergence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7467" y="1045800"/>
            <a:ext cx="4340933" cy="56438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FE770-B78C-4EE6-BEA3-6916EB3FF950}"/>
              </a:ext>
            </a:extLst>
          </p:cNvPr>
          <p:cNvSpPr txBox="1"/>
          <p:nvPr/>
        </p:nvSpPr>
        <p:spPr>
          <a:xfrm>
            <a:off x="1787841" y="-12366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 SemiBold Condensed" panose="020B0502040204020203" pitchFamily="34" charset="0"/>
              </a:rPr>
              <a:t>THE CASE STUDY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AEB9833-40CD-4A54-8664-4AB682322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8" y="4136056"/>
            <a:ext cx="5708122" cy="262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Figure 4 fossilphylogeny">
            <a:extLst>
              <a:ext uri="{FF2B5EF4-FFF2-40B4-BE49-F238E27FC236}">
                <a16:creationId xmlns:a16="http://schemas.microsoft.com/office/drawing/2014/main" id="{13AA20EF-43B7-4700-A9B0-13B2FA5F2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030" y="2529478"/>
            <a:ext cx="6330321" cy="304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6D7F4E-2993-4DB9-84BA-F3E749011164}"/>
              </a:ext>
            </a:extLst>
          </p:cNvPr>
          <p:cNvSpPr txBox="1"/>
          <p:nvPr/>
        </p:nvSpPr>
        <p:spPr>
          <a:xfrm>
            <a:off x="627834" y="5601254"/>
            <a:ext cx="2272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Aurahs</a:t>
            </a:r>
            <a:r>
              <a:rPr lang="de-DE" sz="1600" dirty="0"/>
              <a:t> et  et al. (2011)</a:t>
            </a:r>
            <a:endParaRPr lang="fr-FR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F91B-9BEA-48DE-B25A-5DE0AB789773}"/>
              </a:ext>
            </a:extLst>
          </p:cNvPr>
          <p:cNvSpPr txBox="1"/>
          <p:nvPr/>
        </p:nvSpPr>
        <p:spPr>
          <a:xfrm>
            <a:off x="1787841" y="-12366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 SemiBold Condensed" panose="020B0502040204020203" pitchFamily="34" charset="0"/>
              </a:rPr>
              <a:t>THE CASE STUDY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E1F2AD-BD9D-4A12-81B4-88E2943E9FA4}"/>
              </a:ext>
            </a:extLst>
          </p:cNvPr>
          <p:cNvGrpSpPr/>
          <p:nvPr/>
        </p:nvGrpSpPr>
        <p:grpSpPr>
          <a:xfrm>
            <a:off x="6849580" y="1538227"/>
            <a:ext cx="5321958" cy="4204948"/>
            <a:chOff x="6849580" y="1538227"/>
            <a:chExt cx="5321958" cy="42049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B38173-7B22-4F7B-8B3C-2CF163FA8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98" t="8340" r="27644" b="41502"/>
            <a:stretch/>
          </p:blipFill>
          <p:spPr>
            <a:xfrm>
              <a:off x="8950269" y="2970678"/>
              <a:ext cx="688939" cy="720416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F02B5E1-2705-4A09-9F38-82BDC00F6E30}"/>
                </a:ext>
              </a:extLst>
            </p:cNvPr>
            <p:cNvCxnSpPr/>
            <p:nvPr/>
          </p:nvCxnSpPr>
          <p:spPr>
            <a:xfrm>
              <a:off x="7261854" y="3822962"/>
              <a:ext cx="3205741" cy="192021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2EA386-AA08-4607-B04A-DE38C2439184}"/>
                </a:ext>
              </a:extLst>
            </p:cNvPr>
            <p:cNvCxnSpPr/>
            <p:nvPr/>
          </p:nvCxnSpPr>
          <p:spPr>
            <a:xfrm flipV="1">
              <a:off x="8125951" y="3822962"/>
              <a:ext cx="503332" cy="5033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14BBDD-46C1-40AF-82C6-DE3964AC2BC3}"/>
                </a:ext>
              </a:extLst>
            </p:cNvPr>
            <p:cNvCxnSpPr/>
            <p:nvPr/>
          </p:nvCxnSpPr>
          <p:spPr>
            <a:xfrm flipV="1">
              <a:off x="9699510" y="3822962"/>
              <a:ext cx="1632182" cy="14765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5F4472-2141-4583-A94F-F4B07C114EF9}"/>
                </a:ext>
              </a:extLst>
            </p:cNvPr>
            <p:cNvCxnSpPr/>
            <p:nvPr/>
          </p:nvCxnSpPr>
          <p:spPr>
            <a:xfrm>
              <a:off x="9175600" y="3822962"/>
              <a:ext cx="1291995" cy="7382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E308519-DD54-478A-9FDB-135A02EBD3F6}"/>
                </a:ext>
              </a:extLst>
            </p:cNvPr>
            <p:cNvCxnSpPr/>
            <p:nvPr/>
          </p:nvCxnSpPr>
          <p:spPr>
            <a:xfrm flipV="1">
              <a:off x="9950154" y="3822963"/>
              <a:ext cx="517441" cy="46718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057D3-D264-4ABF-9AC2-4653C6D5AE7E}"/>
                </a:ext>
              </a:extLst>
            </p:cNvPr>
            <p:cNvSpPr txBox="1"/>
            <p:nvPr/>
          </p:nvSpPr>
          <p:spPr>
            <a:xfrm rot="18900000">
              <a:off x="6928153" y="2461299"/>
              <a:ext cx="1079142" cy="29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33" dirty="0"/>
                <a:t>G. </a:t>
              </a:r>
              <a:r>
                <a:rPr lang="de-DE" sz="1333" dirty="0" err="1"/>
                <a:t>rubescens</a:t>
              </a:r>
              <a:endParaRPr lang="fr-FR" sz="1333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404517-879F-44BC-8B20-A38F9AB212F5}"/>
                </a:ext>
              </a:extLst>
            </p:cNvPr>
            <p:cNvSpPr txBox="1"/>
            <p:nvPr/>
          </p:nvSpPr>
          <p:spPr>
            <a:xfrm rot="18900000">
              <a:off x="8336445" y="2478603"/>
              <a:ext cx="923394" cy="29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33" dirty="0"/>
                <a:t>G. </a:t>
              </a:r>
              <a:r>
                <a:rPr lang="de-DE" sz="1333" dirty="0" err="1"/>
                <a:t>tenellus</a:t>
              </a:r>
              <a:endParaRPr lang="fr-FR" sz="1333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EAD1B-B6D8-415D-B78C-A08FF803B7F8}"/>
                </a:ext>
              </a:extLst>
            </p:cNvPr>
            <p:cNvSpPr txBox="1"/>
            <p:nvPr/>
          </p:nvSpPr>
          <p:spPr>
            <a:xfrm rot="18900000">
              <a:off x="9025153" y="2572206"/>
              <a:ext cx="718465" cy="29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33" dirty="0" err="1"/>
                <a:t>G.ruber</a:t>
              </a:r>
              <a:endParaRPr lang="fr-FR" sz="1333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CDDDB8-7FEE-4EF6-A674-E1ADE3AFEF64}"/>
                </a:ext>
              </a:extLst>
            </p:cNvPr>
            <p:cNvSpPr txBox="1"/>
            <p:nvPr/>
          </p:nvSpPr>
          <p:spPr>
            <a:xfrm rot="18900000">
              <a:off x="10189408" y="2438370"/>
              <a:ext cx="1010278" cy="29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33" dirty="0" err="1"/>
                <a:t>G.elongatus</a:t>
              </a:r>
              <a:endParaRPr lang="fr-FR" sz="1333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304D29-0391-40BD-BBE2-53E394773007}"/>
                </a:ext>
              </a:extLst>
            </p:cNvPr>
            <p:cNvSpPr txBox="1"/>
            <p:nvPr/>
          </p:nvSpPr>
          <p:spPr>
            <a:xfrm rot="18900000">
              <a:off x="10954344" y="2358251"/>
              <a:ext cx="1217194" cy="29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33" dirty="0"/>
                <a:t>G. </a:t>
              </a:r>
              <a:r>
                <a:rPr lang="de-DE" sz="1333" dirty="0" err="1"/>
                <a:t>conglobatus</a:t>
              </a:r>
              <a:endParaRPr lang="fr-FR" sz="1333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C108A5-2487-4903-A83C-B13C2D1BE4C7}"/>
                </a:ext>
              </a:extLst>
            </p:cNvPr>
            <p:cNvSpPr txBox="1"/>
            <p:nvPr/>
          </p:nvSpPr>
          <p:spPr>
            <a:xfrm>
              <a:off x="7387850" y="1538227"/>
              <a:ext cx="3738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atin typeface="Bahnschrift" panose="020B0502040204020203" pitchFamily="34" charset="0"/>
                </a:rPr>
                <a:t>Fossil </a:t>
              </a:r>
              <a:r>
                <a:rPr lang="de-DE" sz="3600" dirty="0" err="1">
                  <a:latin typeface="Bahnschrift" panose="020B0502040204020203" pitchFamily="34" charset="0"/>
                </a:rPr>
                <a:t>cladogram</a:t>
              </a:r>
              <a:endParaRPr lang="fr-FR" sz="3600" dirty="0">
                <a:latin typeface="Bahnschrift" panose="020B0502040204020203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264464-69F0-4A7A-8E94-7050ECCA9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" t="6818" r="52819"/>
            <a:stretch/>
          </p:blipFill>
          <p:spPr>
            <a:xfrm>
              <a:off x="10930950" y="2977534"/>
              <a:ext cx="696965" cy="72041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6949657-97B3-4902-9E16-23E492E45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49" t="10576" r="-1601" b="51619"/>
            <a:stretch/>
          </p:blipFill>
          <p:spPr>
            <a:xfrm>
              <a:off x="10069887" y="2970679"/>
              <a:ext cx="778867" cy="72041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433806-83D5-4678-833C-B5915A728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52" t="56819" r="32585" b="14532"/>
            <a:stretch/>
          </p:blipFill>
          <p:spPr>
            <a:xfrm>
              <a:off x="8169763" y="2951468"/>
              <a:ext cx="733693" cy="72896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FAA7BF5-79B5-4374-8F04-BCEC9DFF6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04" t="60683" r="2433" b="12565"/>
            <a:stretch/>
          </p:blipFill>
          <p:spPr>
            <a:xfrm>
              <a:off x="6849580" y="2990538"/>
              <a:ext cx="733693" cy="68069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D5B40E-5F54-40A4-92BB-0227E881C1B7}"/>
              </a:ext>
            </a:extLst>
          </p:cNvPr>
          <p:cNvSpPr txBox="1"/>
          <p:nvPr/>
        </p:nvSpPr>
        <p:spPr>
          <a:xfrm>
            <a:off x="1391351" y="1538227"/>
            <a:ext cx="392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Bahnschrift" panose="020B0502040204020203" pitchFamily="34" charset="0"/>
              </a:rPr>
              <a:t>Fossil </a:t>
            </a:r>
            <a:r>
              <a:rPr lang="de-DE" sz="3600" dirty="0" err="1">
                <a:latin typeface="Bahnschrift" panose="020B0502040204020203" pitchFamily="34" charset="0"/>
              </a:rPr>
              <a:t>occurences</a:t>
            </a:r>
            <a:endParaRPr lang="de-DE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5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424DE2F-DCAF-4BBE-9E09-3C54DB954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3" y="1124539"/>
            <a:ext cx="6220427" cy="56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80171-7FD3-45C8-A2D5-C4F2ADE20956}"/>
              </a:ext>
            </a:extLst>
          </p:cNvPr>
          <p:cNvSpPr txBox="1"/>
          <p:nvPr/>
        </p:nvSpPr>
        <p:spPr>
          <a:xfrm>
            <a:off x="7970195" y="1135761"/>
            <a:ext cx="3438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latin typeface="Bahnschrift" panose="020B0502040204020203" pitchFamily="34" charset="0"/>
              </a:rPr>
              <a:t>How</a:t>
            </a:r>
            <a:r>
              <a:rPr lang="de-DE" sz="4000" dirty="0">
                <a:latin typeface="Bahnschrift" panose="020B0502040204020203" pitchFamily="34" charset="0"/>
              </a:rPr>
              <a:t> </a:t>
            </a:r>
            <a:r>
              <a:rPr lang="de-DE" sz="4000" dirty="0" err="1">
                <a:latin typeface="Bahnschrift" panose="020B0502040204020203" pitchFamily="34" charset="0"/>
              </a:rPr>
              <a:t>to</a:t>
            </a:r>
            <a:r>
              <a:rPr lang="de-DE" sz="4000" dirty="0">
                <a:latin typeface="Bahnschrift" panose="020B0502040204020203" pitchFamily="34" charset="0"/>
              </a:rPr>
              <a:t> </a:t>
            </a:r>
            <a:r>
              <a:rPr lang="de-DE" sz="4000" dirty="0" err="1">
                <a:latin typeface="Bahnschrift" panose="020B0502040204020203" pitchFamily="34" charset="0"/>
              </a:rPr>
              <a:t>obtain</a:t>
            </a:r>
            <a:r>
              <a:rPr lang="de-DE" sz="4000" dirty="0">
                <a:latin typeface="Bahnschrift" panose="020B0502040204020203" pitchFamily="34" charset="0"/>
              </a:rPr>
              <a:t> </a:t>
            </a:r>
            <a:r>
              <a:rPr lang="de-DE" sz="4000" dirty="0" err="1">
                <a:latin typeface="Bahnschrift" panose="020B0502040204020203" pitchFamily="34" charset="0"/>
              </a:rPr>
              <a:t>sequences</a:t>
            </a:r>
            <a:r>
              <a:rPr lang="de-DE" sz="4000" dirty="0">
                <a:latin typeface="Bahnschrift" panose="020B0502040204020203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B444E-083E-4EE0-8E74-0D9F5A9FD840}"/>
              </a:ext>
            </a:extLst>
          </p:cNvPr>
          <p:cNvSpPr txBox="1"/>
          <p:nvPr/>
        </p:nvSpPr>
        <p:spPr>
          <a:xfrm>
            <a:off x="1787841" y="-12366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 SemiBold Condensed" panose="020B0502040204020203" pitchFamily="34" charset="0"/>
              </a:rPr>
              <a:t>DATA AVAILABILITIES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D882A-9816-4077-A3C1-E7FDE9294942}"/>
              </a:ext>
            </a:extLst>
          </p:cNvPr>
          <p:cNvSpPr txBox="1"/>
          <p:nvPr/>
        </p:nvSpPr>
        <p:spPr>
          <a:xfrm>
            <a:off x="7513661" y="2694640"/>
            <a:ext cx="4209103" cy="1938992"/>
          </a:xfrm>
          <a:prstGeom prst="rect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FF0000"/>
                </a:solidFill>
                <a:latin typeface="Bahnschrift" panose="020B0502040204020203" pitchFamily="34" charset="0"/>
              </a:rPr>
              <a:t>Or</a:t>
            </a:r>
            <a:r>
              <a:rPr lang="de-DE" sz="24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solidFill>
                  <a:srgbClr val="FF0000"/>
                </a:solidFill>
                <a:latin typeface="Bahnschrift" panose="020B0502040204020203" pitchFamily="34" charset="0"/>
              </a:rPr>
              <a:t>consult</a:t>
            </a:r>
            <a:r>
              <a:rPr lang="de-DE" sz="24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solidFill>
                  <a:srgbClr val="FF0000"/>
                </a:solidFill>
                <a:latin typeface="Bahnschrift" panose="020B0502040204020203" pitchFamily="34" charset="0"/>
              </a:rPr>
              <a:t>public</a:t>
            </a:r>
            <a:r>
              <a:rPr lang="de-DE" sz="24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solidFill>
                  <a:srgbClr val="FF0000"/>
                </a:solidFill>
                <a:latin typeface="Bahnschrift" panose="020B0502040204020203" pitchFamily="34" charset="0"/>
              </a:rPr>
              <a:t>databases</a:t>
            </a:r>
            <a:r>
              <a:rPr lang="de-DE" sz="24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solidFill>
                  <a:srgbClr val="FF0000"/>
                </a:solidFill>
                <a:latin typeface="Bahnschrift" panose="020B0502040204020203" pitchFamily="34" charset="0"/>
              </a:rPr>
              <a:t>for</a:t>
            </a:r>
            <a:r>
              <a:rPr lang="de-DE" sz="24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solidFill>
                  <a:srgbClr val="FF0000"/>
                </a:solidFill>
                <a:latin typeface="Bahnschrift" panose="020B0502040204020203" pitchFamily="34" charset="0"/>
              </a:rPr>
              <a:t>data</a:t>
            </a:r>
            <a:r>
              <a:rPr lang="de-DE" sz="24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solidFill>
                  <a:srgbClr val="FF0000"/>
                </a:solidFill>
                <a:latin typeface="Bahnschrift" panose="020B0502040204020203" pitchFamily="34" charset="0"/>
              </a:rPr>
              <a:t>availabilities</a:t>
            </a:r>
            <a:r>
              <a:rPr lang="de-DE" sz="2400" dirty="0">
                <a:solidFill>
                  <a:srgbClr val="FF0000"/>
                </a:solidFill>
                <a:latin typeface="Bahnschrift" panose="020B0502040204020203" pitchFamily="34" charset="0"/>
              </a:rPr>
              <a:t>:</a:t>
            </a:r>
          </a:p>
          <a:p>
            <a:pPr algn="ctr"/>
            <a:r>
              <a:rPr lang="de-DE" sz="2400" dirty="0">
                <a:solidFill>
                  <a:srgbClr val="FF0000"/>
                </a:solidFill>
                <a:latin typeface="Bahnschrift" panose="020B0502040204020203" pitchFamily="34" charset="0"/>
              </a:rPr>
              <a:t>NCBI (https://www.ncbi.nlm.nih.gov/nuccore)</a:t>
            </a:r>
          </a:p>
        </p:txBody>
      </p:sp>
      <p:sp>
        <p:nvSpPr>
          <p:cNvPr id="2" name="Arrow: Notched Right 1">
            <a:extLst>
              <a:ext uri="{FF2B5EF4-FFF2-40B4-BE49-F238E27FC236}">
                <a16:creationId xmlns:a16="http://schemas.microsoft.com/office/drawing/2014/main" id="{A457817B-CD58-45F0-B620-2A5AEA46B8E8}"/>
              </a:ext>
            </a:extLst>
          </p:cNvPr>
          <p:cNvSpPr/>
          <p:nvPr/>
        </p:nvSpPr>
        <p:spPr>
          <a:xfrm rot="5400000">
            <a:off x="9269682" y="4923589"/>
            <a:ext cx="697060" cy="520700"/>
          </a:xfrm>
          <a:prstGeom prst="notchedRightArrow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63187-BBD5-4E32-95A8-C649C46715AD}"/>
              </a:ext>
            </a:extLst>
          </p:cNvPr>
          <p:cNvSpPr txBox="1"/>
          <p:nvPr/>
        </p:nvSpPr>
        <p:spPr>
          <a:xfrm>
            <a:off x="7578909" y="5491168"/>
            <a:ext cx="4078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Manual </a:t>
            </a:r>
            <a:r>
              <a:rPr lang="de-DE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curation</a:t>
            </a:r>
            <a:endParaRPr lang="de-DE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73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B444E-083E-4EE0-8E74-0D9F5A9FD840}"/>
              </a:ext>
            </a:extLst>
          </p:cNvPr>
          <p:cNvSpPr txBox="1"/>
          <p:nvPr/>
        </p:nvSpPr>
        <p:spPr>
          <a:xfrm>
            <a:off x="1787841" y="-12366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solidFill>
                  <a:srgbClr val="FFFB32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WORKFLOW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2CE5C6-BE71-449B-A89E-002DA8A9CDE6}"/>
              </a:ext>
            </a:extLst>
          </p:cNvPr>
          <p:cNvGrpSpPr/>
          <p:nvPr/>
        </p:nvGrpSpPr>
        <p:grpSpPr>
          <a:xfrm>
            <a:off x="0" y="1357516"/>
            <a:ext cx="12192000" cy="1399410"/>
            <a:chOff x="0" y="1357516"/>
            <a:chExt cx="12192000" cy="13994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8FB0FC-A479-492F-9A94-849CD35D44DF}"/>
                </a:ext>
              </a:extLst>
            </p:cNvPr>
            <p:cNvSpPr/>
            <p:nvPr/>
          </p:nvSpPr>
          <p:spPr>
            <a:xfrm>
              <a:off x="0" y="1357516"/>
              <a:ext cx="12192000" cy="1399410"/>
            </a:xfrm>
            <a:prstGeom prst="rect">
              <a:avLst/>
            </a:prstGeom>
            <a:solidFill>
              <a:schemeClr val="bg1">
                <a:lumMod val="7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ZoneTexte 3">
              <a:extLst>
                <a:ext uri="{FF2B5EF4-FFF2-40B4-BE49-F238E27FC236}">
                  <a16:creationId xmlns:a16="http://schemas.microsoft.com/office/drawing/2014/main" id="{F8A64B0B-9ADC-4A82-94F6-4DDC66922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95502"/>
              <a:ext cx="1219200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fr-FR" altLang="en-US" sz="4000" dirty="0">
                  <a:latin typeface="Bahnschrift" panose="020B0502040204020203" pitchFamily="34" charset="0"/>
                </a:rPr>
                <a:t>	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Retrieve</a:t>
              </a:r>
              <a:r>
                <a:rPr lang="fr-FR" altLang="en-US" sz="4000" dirty="0">
                  <a:latin typeface="Bahnschrift" panose="020B0502040204020203" pitchFamily="34" charset="0"/>
                </a:rPr>
                <a:t> and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curate</a:t>
              </a:r>
              <a:r>
                <a:rPr lang="fr-FR" altLang="en-US" sz="4000" dirty="0">
                  <a:latin typeface="Bahnschrift" panose="020B0502040204020203" pitchFamily="34" charset="0"/>
                </a:rPr>
                <a:t> data (NCBI,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Curated</a:t>
              </a:r>
              <a:r>
                <a:rPr lang="fr-FR" altLang="en-US" sz="4000" dirty="0">
                  <a:latin typeface="Bahnschrift" panose="020B0502040204020203" pitchFamily="34" charset="0"/>
                </a:rPr>
                <a:t>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databases</a:t>
              </a:r>
              <a:r>
                <a:rPr lang="fr-FR" altLang="en-US" sz="4000" dirty="0">
                  <a:latin typeface="Bahnschrift" panose="020B0502040204020203" pitchFamily="34" charset="0"/>
                </a:rPr>
                <a:t>,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Literrature</a:t>
              </a:r>
              <a:r>
                <a:rPr lang="fr-FR" altLang="en-US" sz="4000" dirty="0">
                  <a:latin typeface="Bahnschrift" panose="020B0502040204020203" pitchFamily="34" charset="0"/>
                </a:rPr>
                <a:t>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search</a:t>
              </a:r>
              <a:r>
                <a:rPr lang="fr-FR" altLang="en-US" sz="4000" dirty="0">
                  <a:latin typeface="Bahnschrift" panose="020B0502040204020203" pitchFamily="34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263DE5-DA2C-4EBB-8A16-11CC6A3261E4}"/>
                </a:ext>
              </a:extLst>
            </p:cNvPr>
            <p:cNvSpPr txBox="1"/>
            <p:nvPr/>
          </p:nvSpPr>
          <p:spPr>
            <a:xfrm>
              <a:off x="509853" y="1641723"/>
              <a:ext cx="3545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dirty="0">
                  <a:latin typeface="Bahnschrift" panose="020B0502040204020203" pitchFamily="34" charset="0"/>
                </a:rPr>
                <a:t>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40CC1B-504A-4356-911D-60BF45C73C0E}"/>
              </a:ext>
            </a:extLst>
          </p:cNvPr>
          <p:cNvGrpSpPr/>
          <p:nvPr/>
        </p:nvGrpSpPr>
        <p:grpSpPr>
          <a:xfrm>
            <a:off x="0" y="3117557"/>
            <a:ext cx="12192000" cy="1399410"/>
            <a:chOff x="0" y="3124353"/>
            <a:chExt cx="12192000" cy="13994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F2BE32-1516-4BBC-9C93-17C6A5C36350}"/>
                </a:ext>
              </a:extLst>
            </p:cNvPr>
            <p:cNvSpPr/>
            <p:nvPr/>
          </p:nvSpPr>
          <p:spPr>
            <a:xfrm>
              <a:off x="0" y="3124353"/>
              <a:ext cx="12192000" cy="1399410"/>
            </a:xfrm>
            <a:prstGeom prst="rect">
              <a:avLst/>
            </a:prstGeom>
            <a:solidFill>
              <a:schemeClr val="bg1">
                <a:lumMod val="7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ZoneTexte 4">
              <a:extLst>
                <a:ext uri="{FF2B5EF4-FFF2-40B4-BE49-F238E27FC236}">
                  <a16:creationId xmlns:a16="http://schemas.microsoft.com/office/drawing/2014/main" id="{0B0FAF06-E70A-4435-88E6-A48D7E9983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162339"/>
              <a:ext cx="1219200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fr-FR" altLang="en-US" sz="4000" dirty="0" err="1">
                  <a:latin typeface="Bahnschrift" panose="020B0502040204020203" pitchFamily="34" charset="0"/>
                </a:rPr>
                <a:t>Align</a:t>
              </a:r>
              <a:r>
                <a:rPr lang="fr-FR" altLang="en-US" sz="4000" dirty="0">
                  <a:latin typeface="Bahnschrift" panose="020B0502040204020203" pitchFamily="34" charset="0"/>
                </a:rPr>
                <a:t>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sequences</a:t>
              </a:r>
              <a:r>
                <a:rPr lang="fr-FR" altLang="en-US" sz="4000" dirty="0">
                  <a:latin typeface="Bahnschrift" panose="020B0502040204020203" pitchFamily="34" charset="0"/>
                </a:rPr>
                <a:t> </a:t>
              </a:r>
            </a:p>
            <a:p>
              <a:pPr algn="ctr">
                <a:spcBef>
                  <a:spcPct val="0"/>
                </a:spcBef>
                <a:buNone/>
              </a:pPr>
              <a:r>
                <a:rPr lang="fr-FR" altLang="en-US" sz="4000" dirty="0">
                  <a:latin typeface="Bahnschrift" panose="020B0502040204020203" pitchFamily="34" charset="0"/>
                </a:rPr>
                <a:t>(SEAVIEW: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Align</a:t>
              </a:r>
              <a:r>
                <a:rPr lang="fr-FR" altLang="en-US" sz="4000" dirty="0">
                  <a:latin typeface="Bahnschrift" panose="020B0502040204020203" pitchFamily="34" charset="0"/>
                </a:rPr>
                <a:t> </a:t>
              </a:r>
              <a:r>
                <a:rPr lang="fr-FR" sz="4000" dirty="0">
                  <a:latin typeface="Bahnschrift" panose="020B0502040204020203" pitchFamily="34" charset="0"/>
                  <a:sym typeface="Wingdings" panose="05000000000000000000" pitchFamily="2" charset="2"/>
                </a:rPr>
                <a:t></a:t>
              </a:r>
              <a:r>
                <a:rPr lang="fr-FR" altLang="en-US" sz="4000" dirty="0">
                  <a:latin typeface="Bahnschrift" panose="020B0502040204020203" pitchFamily="34" charset="0"/>
                </a:rPr>
                <a:t>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Align</a:t>
              </a:r>
              <a:r>
                <a:rPr lang="fr-FR" altLang="en-US" sz="4000" dirty="0">
                  <a:latin typeface="Bahnschrift" panose="020B0502040204020203" pitchFamily="34" charset="0"/>
                </a:rPr>
                <a:t> all)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78E785-46FA-40A2-BB42-BFC96A805C02}"/>
                </a:ext>
              </a:extLst>
            </p:cNvPr>
            <p:cNvSpPr txBox="1"/>
            <p:nvPr/>
          </p:nvSpPr>
          <p:spPr>
            <a:xfrm>
              <a:off x="424894" y="3408560"/>
              <a:ext cx="5245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dirty="0">
                  <a:latin typeface="Bahnschrift" panose="020B0502040204020203" pitchFamily="34" charset="0"/>
                </a:rPr>
                <a:t>II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B39737-7ECC-4F03-AD7C-22F50E1B4636}"/>
              </a:ext>
            </a:extLst>
          </p:cNvPr>
          <p:cNvGrpSpPr/>
          <p:nvPr/>
        </p:nvGrpSpPr>
        <p:grpSpPr>
          <a:xfrm>
            <a:off x="0" y="4877598"/>
            <a:ext cx="12192000" cy="1399410"/>
            <a:chOff x="0" y="4877598"/>
            <a:chExt cx="12192000" cy="13994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AF325E-CBC1-4BE9-98C2-93E85DE2CA30}"/>
                </a:ext>
              </a:extLst>
            </p:cNvPr>
            <p:cNvSpPr/>
            <p:nvPr/>
          </p:nvSpPr>
          <p:spPr>
            <a:xfrm>
              <a:off x="0" y="4877598"/>
              <a:ext cx="12192000" cy="1399410"/>
            </a:xfrm>
            <a:prstGeom prst="rect">
              <a:avLst/>
            </a:prstGeom>
            <a:solidFill>
              <a:schemeClr val="bg1">
                <a:lumMod val="7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ZoneTexte 4">
              <a:extLst>
                <a:ext uri="{FF2B5EF4-FFF2-40B4-BE49-F238E27FC236}">
                  <a16:creationId xmlns:a16="http://schemas.microsoft.com/office/drawing/2014/main" id="{65B9DB7F-E514-49F0-9C3E-FFE651860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915584"/>
              <a:ext cx="1219200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fr-FR" altLang="en-US" sz="4000" dirty="0" err="1">
                  <a:latin typeface="Bahnschrift" panose="020B0502040204020203" pitchFamily="34" charset="0"/>
                </a:rPr>
                <a:t>Infer</a:t>
              </a:r>
              <a:r>
                <a:rPr lang="fr-FR" altLang="en-US" sz="4000" dirty="0">
                  <a:latin typeface="Bahnschrift" panose="020B0502040204020203" pitchFamily="34" charset="0"/>
                </a:rPr>
                <a:t> the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tree</a:t>
              </a:r>
              <a:r>
                <a:rPr lang="fr-FR" altLang="en-US" sz="4000" dirty="0">
                  <a:latin typeface="Bahnschrift" panose="020B0502040204020203" pitchFamily="34" charset="0"/>
                </a:rPr>
                <a:t>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topology</a:t>
              </a:r>
              <a:r>
                <a:rPr lang="fr-FR" altLang="en-US" sz="4000" dirty="0">
                  <a:latin typeface="Bahnschrift" panose="020B0502040204020203" pitchFamily="34" charset="0"/>
                </a:rPr>
                <a:t>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fr-FR" altLang="en-US" sz="4000" dirty="0">
                  <a:latin typeface="Bahnschrift" panose="020B0502040204020203" pitchFamily="34" charset="0"/>
                </a:rPr>
                <a:t>(SEAVIEW: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Trees</a:t>
              </a:r>
              <a:r>
                <a:rPr lang="fr-FR" altLang="en-US" sz="4000" dirty="0">
                  <a:latin typeface="Bahnschrift" panose="020B0502040204020203" pitchFamily="34" charset="0"/>
                </a:rPr>
                <a:t> </a:t>
              </a:r>
              <a:r>
                <a:rPr lang="fr-FR" sz="4000" dirty="0">
                  <a:latin typeface="Bahnschrift" panose="020B0502040204020203" pitchFamily="34" charset="0"/>
                  <a:sym typeface="Wingdings" panose="05000000000000000000" pitchFamily="2" charset="2"/>
                </a:rPr>
                <a:t></a:t>
              </a:r>
              <a:r>
                <a:rPr lang="fr-FR" altLang="en-US" sz="4000" dirty="0">
                  <a:latin typeface="Bahnschrift" panose="020B0502040204020203" pitchFamily="34" charset="0"/>
                </a:rPr>
                <a:t> </a:t>
              </a:r>
              <a:r>
                <a:rPr lang="fr-FR" altLang="en-US" sz="4000" dirty="0" err="1">
                  <a:latin typeface="Bahnschrift" panose="020B0502040204020203" pitchFamily="34" charset="0"/>
                </a:rPr>
                <a:t>PhyML</a:t>
              </a:r>
              <a:r>
                <a:rPr lang="fr-FR" altLang="en-US" sz="4000" dirty="0">
                  <a:latin typeface="Bahnschrift" panose="020B0502040204020203" pitchFamily="34" charset="0"/>
                </a:rPr>
                <a:t> </a:t>
              </a:r>
              <a:r>
                <a:rPr lang="fr-FR" sz="4000" dirty="0">
                  <a:latin typeface="Bahnschrift" panose="020B0502040204020203" pitchFamily="34" charset="0"/>
                  <a:sym typeface="Wingdings" panose="05000000000000000000" pitchFamily="2" charset="2"/>
                </a:rPr>
                <a:t></a:t>
              </a:r>
              <a:r>
                <a:rPr lang="fr-FR" altLang="en-US" sz="4000" dirty="0">
                  <a:latin typeface="Bahnschrift" panose="020B0502040204020203" pitchFamily="34" charset="0"/>
                </a:rPr>
                <a:t> Run)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48FEA0-5277-4C2A-AFB5-03E5A4EFD57C}"/>
                </a:ext>
              </a:extLst>
            </p:cNvPr>
            <p:cNvSpPr txBox="1"/>
            <p:nvPr/>
          </p:nvSpPr>
          <p:spPr>
            <a:xfrm>
              <a:off x="339935" y="5161805"/>
              <a:ext cx="6944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dirty="0">
                  <a:latin typeface="Bahnschrift" panose="020B0502040204020203" pitchFamily="34" charset="0"/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197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B444E-083E-4EE0-8E74-0D9F5A9FD840}"/>
              </a:ext>
            </a:extLst>
          </p:cNvPr>
          <p:cNvSpPr txBox="1"/>
          <p:nvPr/>
        </p:nvSpPr>
        <p:spPr>
          <a:xfrm>
            <a:off x="1787841" y="-12366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solidFill>
                  <a:srgbClr val="FFFB32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ET VOILA!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34C37EF-93F5-4BB1-9508-403E767F3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38" y="1932110"/>
            <a:ext cx="6328422" cy="341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9AF656-7327-417D-BC47-253DDF0A31DB}"/>
              </a:ext>
            </a:extLst>
          </p:cNvPr>
          <p:cNvGrpSpPr/>
          <p:nvPr/>
        </p:nvGrpSpPr>
        <p:grpSpPr>
          <a:xfrm>
            <a:off x="6849580" y="1538227"/>
            <a:ext cx="5321958" cy="4204948"/>
            <a:chOff x="6849580" y="1538227"/>
            <a:chExt cx="5321958" cy="420494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32A3E67-3C95-48F2-AA49-F3EA8E82B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98" t="8340" r="27644" b="41502"/>
            <a:stretch/>
          </p:blipFill>
          <p:spPr>
            <a:xfrm>
              <a:off x="8950269" y="2970678"/>
              <a:ext cx="688939" cy="720416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5594F2-25B9-4482-B0B8-A34A1DDE088F}"/>
                </a:ext>
              </a:extLst>
            </p:cNvPr>
            <p:cNvCxnSpPr/>
            <p:nvPr/>
          </p:nvCxnSpPr>
          <p:spPr>
            <a:xfrm>
              <a:off x="7261854" y="3822962"/>
              <a:ext cx="3205741" cy="192021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A6A689B-D9C5-4175-A2E1-A1B6855A5EF3}"/>
                </a:ext>
              </a:extLst>
            </p:cNvPr>
            <p:cNvCxnSpPr/>
            <p:nvPr/>
          </p:nvCxnSpPr>
          <p:spPr>
            <a:xfrm flipV="1">
              <a:off x="8125951" y="3822962"/>
              <a:ext cx="503332" cy="5033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1E102CD-36C2-44EC-A74A-70368D9487CE}"/>
                </a:ext>
              </a:extLst>
            </p:cNvPr>
            <p:cNvCxnSpPr/>
            <p:nvPr/>
          </p:nvCxnSpPr>
          <p:spPr>
            <a:xfrm flipV="1">
              <a:off x="9699510" y="3822962"/>
              <a:ext cx="1632182" cy="14765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96C69B9-6EE3-4A36-91BB-70C1C146B939}"/>
                </a:ext>
              </a:extLst>
            </p:cNvPr>
            <p:cNvCxnSpPr/>
            <p:nvPr/>
          </p:nvCxnSpPr>
          <p:spPr>
            <a:xfrm>
              <a:off x="9175600" y="3822962"/>
              <a:ext cx="1291995" cy="7382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525BEC-8ADC-4021-9605-B0714350D5CB}"/>
                </a:ext>
              </a:extLst>
            </p:cNvPr>
            <p:cNvCxnSpPr/>
            <p:nvPr/>
          </p:nvCxnSpPr>
          <p:spPr>
            <a:xfrm flipV="1">
              <a:off x="9950154" y="3822963"/>
              <a:ext cx="517441" cy="46718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FE824B-0B3F-4BAC-B8AF-B6B46BE0A1F6}"/>
                </a:ext>
              </a:extLst>
            </p:cNvPr>
            <p:cNvSpPr txBox="1"/>
            <p:nvPr/>
          </p:nvSpPr>
          <p:spPr>
            <a:xfrm rot="18900000">
              <a:off x="6928153" y="2461299"/>
              <a:ext cx="1079142" cy="29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33" dirty="0"/>
                <a:t>G. </a:t>
              </a:r>
              <a:r>
                <a:rPr lang="de-DE" sz="1333" dirty="0" err="1"/>
                <a:t>rubescens</a:t>
              </a:r>
              <a:endParaRPr lang="fr-FR" sz="1333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117EF5-800B-4C0B-8ED2-72DADE01DC70}"/>
                </a:ext>
              </a:extLst>
            </p:cNvPr>
            <p:cNvSpPr txBox="1"/>
            <p:nvPr/>
          </p:nvSpPr>
          <p:spPr>
            <a:xfrm rot="18900000">
              <a:off x="8336445" y="2478603"/>
              <a:ext cx="923394" cy="29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33" dirty="0"/>
                <a:t>G. </a:t>
              </a:r>
              <a:r>
                <a:rPr lang="de-DE" sz="1333" dirty="0" err="1"/>
                <a:t>tenellus</a:t>
              </a:r>
              <a:endParaRPr lang="fr-FR" sz="1333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0B14ED-E3C7-4F4F-8C23-246484B76F42}"/>
                </a:ext>
              </a:extLst>
            </p:cNvPr>
            <p:cNvSpPr txBox="1"/>
            <p:nvPr/>
          </p:nvSpPr>
          <p:spPr>
            <a:xfrm rot="18900000">
              <a:off x="9025153" y="2572206"/>
              <a:ext cx="718465" cy="29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33" dirty="0" err="1"/>
                <a:t>G.ruber</a:t>
              </a:r>
              <a:endParaRPr lang="fr-FR" sz="1333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11404C-F2C0-4697-9D17-502C26A9FE3D}"/>
                </a:ext>
              </a:extLst>
            </p:cNvPr>
            <p:cNvSpPr txBox="1"/>
            <p:nvPr/>
          </p:nvSpPr>
          <p:spPr>
            <a:xfrm rot="18900000">
              <a:off x="10189408" y="2438370"/>
              <a:ext cx="1010278" cy="29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33" dirty="0" err="1"/>
                <a:t>G.elongatus</a:t>
              </a:r>
              <a:endParaRPr lang="fr-FR" sz="1333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320E1A-5F9A-4D90-8CA7-DD30032DB229}"/>
                </a:ext>
              </a:extLst>
            </p:cNvPr>
            <p:cNvSpPr txBox="1"/>
            <p:nvPr/>
          </p:nvSpPr>
          <p:spPr>
            <a:xfrm rot="18900000">
              <a:off x="10954344" y="2358251"/>
              <a:ext cx="1217194" cy="29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333" dirty="0"/>
                <a:t>G. </a:t>
              </a:r>
              <a:r>
                <a:rPr lang="de-DE" sz="1333" dirty="0" err="1"/>
                <a:t>conglobatus</a:t>
              </a:r>
              <a:endParaRPr lang="fr-FR" sz="1333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6DC14E-062F-4975-A73F-83A445D91E43}"/>
                </a:ext>
              </a:extLst>
            </p:cNvPr>
            <p:cNvSpPr txBox="1"/>
            <p:nvPr/>
          </p:nvSpPr>
          <p:spPr>
            <a:xfrm>
              <a:off x="7387850" y="1538227"/>
              <a:ext cx="3738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atin typeface="Bahnschrift" panose="020B0502040204020203" pitchFamily="34" charset="0"/>
                </a:rPr>
                <a:t>Fossil </a:t>
              </a:r>
              <a:r>
                <a:rPr lang="de-DE" sz="3600" dirty="0" err="1">
                  <a:latin typeface="Bahnschrift" panose="020B0502040204020203" pitchFamily="34" charset="0"/>
                </a:rPr>
                <a:t>cladogram</a:t>
              </a:r>
              <a:endParaRPr lang="fr-FR" sz="3600" dirty="0">
                <a:latin typeface="Bahnschrift" panose="020B0502040204020203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D8A75BA-86F6-44FF-8FAF-E277DCE76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" t="6818" r="52819"/>
            <a:stretch/>
          </p:blipFill>
          <p:spPr>
            <a:xfrm>
              <a:off x="10930950" y="2977534"/>
              <a:ext cx="696965" cy="72041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0711B1-E317-4F72-9ADD-C677DF593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49" t="10576" r="-1601" b="51619"/>
            <a:stretch/>
          </p:blipFill>
          <p:spPr>
            <a:xfrm>
              <a:off x="10069887" y="2970679"/>
              <a:ext cx="778867" cy="72041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FE875D-8CEB-4513-9F68-615A8BDDE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52" t="56819" r="32585" b="14532"/>
            <a:stretch/>
          </p:blipFill>
          <p:spPr>
            <a:xfrm>
              <a:off x="8169763" y="2951468"/>
              <a:ext cx="733693" cy="72896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87B254D-32F7-47C4-8C3B-BA908B933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04" t="60683" r="2433" b="12565"/>
            <a:stretch/>
          </p:blipFill>
          <p:spPr>
            <a:xfrm>
              <a:off x="6849580" y="2990538"/>
              <a:ext cx="733693" cy="680693"/>
            </a:xfrm>
            <a:prstGeom prst="rect">
              <a:avLst/>
            </a:prstGeom>
          </p:spPr>
        </p:pic>
      </p:grp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BA80F705-FB31-4338-91F4-EBF1CCA00C0A}"/>
              </a:ext>
            </a:extLst>
          </p:cNvPr>
          <p:cNvSpPr/>
          <p:nvPr/>
        </p:nvSpPr>
        <p:spPr>
          <a:xfrm>
            <a:off x="8111797" y="3800424"/>
            <a:ext cx="486263" cy="486263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&quot;Not Allowed&quot; Symbol 36">
            <a:extLst>
              <a:ext uri="{FF2B5EF4-FFF2-40B4-BE49-F238E27FC236}">
                <a16:creationId xmlns:a16="http://schemas.microsoft.com/office/drawing/2014/main" id="{DE0DF557-019F-4556-8208-9ECE2BCD700E}"/>
              </a:ext>
            </a:extLst>
          </p:cNvPr>
          <p:cNvSpPr/>
          <p:nvPr/>
        </p:nvSpPr>
        <p:spPr>
          <a:xfrm>
            <a:off x="9345348" y="3800424"/>
            <a:ext cx="486263" cy="486263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6ED1E-D093-47DF-8041-9422D87D9A24}"/>
              </a:ext>
            </a:extLst>
          </p:cNvPr>
          <p:cNvSpPr txBox="1"/>
          <p:nvPr/>
        </p:nvSpPr>
        <p:spPr>
          <a:xfrm>
            <a:off x="10448847" y="4231097"/>
            <a:ext cx="583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>
                <a:solidFill>
                  <a:srgbClr val="FF0000"/>
                </a:solidFill>
                <a:latin typeface="Bahnschrift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33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768E74-50FA-4C17-9648-1F640295A814}"/>
              </a:ext>
            </a:extLst>
          </p:cNvPr>
          <p:cNvSpPr txBox="1"/>
          <p:nvPr/>
        </p:nvSpPr>
        <p:spPr>
          <a:xfrm>
            <a:off x="194838" y="1905506"/>
            <a:ext cx="119205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fr-FR" sz="4800" b="1" dirty="0">
                <a:latin typeface="Bahnschrift" panose="020B0502040204020203" pitchFamily="34" charset="0"/>
              </a:rPr>
              <a:t> Basics of </a:t>
            </a:r>
            <a:r>
              <a:rPr lang="fr-FR" sz="4800" b="1" dirty="0" err="1">
                <a:latin typeface="Bahnschrift" panose="020B0502040204020203" pitchFamily="34" charset="0"/>
              </a:rPr>
              <a:t>molecular</a:t>
            </a:r>
            <a:r>
              <a:rPr lang="fr-FR" sz="4800" b="1" dirty="0">
                <a:latin typeface="Bahnschrift" panose="020B0502040204020203" pitchFamily="34" charset="0"/>
              </a:rPr>
              <a:t> </a:t>
            </a:r>
            <a:r>
              <a:rPr lang="fr-FR" sz="4800" b="1" dirty="0" err="1">
                <a:latin typeface="Bahnschrift" panose="020B0502040204020203" pitchFamily="34" charset="0"/>
              </a:rPr>
              <a:t>phylogenies</a:t>
            </a:r>
            <a:endParaRPr lang="fr-FR" sz="4800" b="1" dirty="0">
              <a:latin typeface="Bahnschrift" panose="020B0502040204020203" pitchFamily="34" charset="0"/>
            </a:endParaRPr>
          </a:p>
          <a:p>
            <a:pPr marL="342900" indent="-342900">
              <a:buFontTx/>
              <a:buAutoNum type="arabicParenR"/>
            </a:pPr>
            <a:r>
              <a:rPr lang="fr-FR" sz="4800" b="1" dirty="0">
                <a:latin typeface="Bahnschrift" panose="020B0502040204020203" pitchFamily="34" charset="0"/>
              </a:rPr>
              <a:t>Data </a:t>
            </a:r>
            <a:r>
              <a:rPr lang="fr-FR" sz="4800" b="1" dirty="0" err="1">
                <a:latin typeface="Bahnschrift" panose="020B0502040204020203" pitchFamily="34" charset="0"/>
              </a:rPr>
              <a:t>availabilities</a:t>
            </a:r>
            <a:endParaRPr lang="fr-FR" sz="4800" b="1" dirty="0">
              <a:latin typeface="Bahnschrift" panose="020B0502040204020203" pitchFamily="34" charset="0"/>
            </a:endParaRPr>
          </a:p>
          <a:p>
            <a:pPr marL="342900" indent="-342900">
              <a:buFontTx/>
              <a:buAutoNum type="arabicParenR"/>
            </a:pPr>
            <a:r>
              <a:rPr lang="en-US" sz="4800" b="1" dirty="0">
                <a:latin typeface="Bahnschrift" panose="020B0502040204020203" pitchFamily="34" charset="0"/>
              </a:rPr>
              <a:t>Sequence alignments &amp;  tree topology</a:t>
            </a:r>
          </a:p>
          <a:p>
            <a:pPr marL="342900" indent="-342900">
              <a:buFontTx/>
              <a:buAutoNum type="arabicParenR"/>
            </a:pPr>
            <a:r>
              <a:rPr lang="en-US" sz="4800" b="1" dirty="0">
                <a:latin typeface="Bahnschrift" panose="020B0502040204020203" pitchFamily="34" charset="0"/>
              </a:rPr>
              <a:t>Time tree theory and inference</a:t>
            </a:r>
            <a:endParaRPr lang="de-DE" sz="4800" dirty="0"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467B1-D17B-458F-BF33-F9A3E5648288}"/>
              </a:ext>
            </a:extLst>
          </p:cNvPr>
          <p:cNvSpPr txBox="1"/>
          <p:nvPr/>
        </p:nvSpPr>
        <p:spPr>
          <a:xfrm>
            <a:off x="1787841" y="-11858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 SemiBold Condensed" panose="020B0502040204020203" pitchFamily="34" charset="0"/>
              </a:rPr>
              <a:t>GOALS OF THE WORKSHOP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EA634B-8CC5-491A-B4C2-ABE53D6FD3A8}"/>
              </a:ext>
            </a:extLst>
          </p:cNvPr>
          <p:cNvSpPr txBox="1"/>
          <p:nvPr/>
        </p:nvSpPr>
        <p:spPr>
          <a:xfrm>
            <a:off x="1787841" y="-11858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 SemiBold Condensed" panose="020B0502040204020203" pitchFamily="34" charset="0"/>
              </a:rPr>
              <a:t>TEAM OF TEACHERS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F83D9-7F23-4ECD-9F21-231D2C492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694" y="1297116"/>
            <a:ext cx="3033235" cy="437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8B930-3C63-472F-B58D-8162C9728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151" y="1293502"/>
            <a:ext cx="3406085" cy="4397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77A88-D16B-40E5-A4A8-AA1BBE700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57" y="1302651"/>
            <a:ext cx="3300716" cy="4379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DD3D53-3643-494A-9B17-963CE9D44E6B}"/>
              </a:ext>
            </a:extLst>
          </p:cNvPr>
          <p:cNvSpPr txBox="1"/>
          <p:nvPr/>
        </p:nvSpPr>
        <p:spPr>
          <a:xfrm>
            <a:off x="672937" y="5937416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latin typeface="Bahnschrift" panose="020B0502040204020203" pitchFamily="34" charset="0"/>
              </a:rPr>
              <a:t>Topology</a:t>
            </a:r>
            <a:r>
              <a:rPr lang="de-DE" sz="2800" dirty="0">
                <a:latin typeface="Bahnschrift" panose="020B0502040204020203" pitchFamily="34" charset="0"/>
              </a:rPr>
              <a:t> </a:t>
            </a:r>
            <a:r>
              <a:rPr lang="de-DE" sz="2800" dirty="0" err="1">
                <a:latin typeface="Bahnschrift" panose="020B0502040204020203" pitchFamily="34" charset="0"/>
              </a:rPr>
              <a:t>inference</a:t>
            </a:r>
            <a:endParaRPr lang="de-DE" sz="2800" dirty="0"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E2E193-AB4B-4224-AEFE-42083734C5C2}"/>
              </a:ext>
            </a:extLst>
          </p:cNvPr>
          <p:cNvSpPr txBox="1"/>
          <p:nvPr/>
        </p:nvSpPr>
        <p:spPr>
          <a:xfrm>
            <a:off x="4417218" y="5937416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Bahnschrift" panose="020B0502040204020203" pitchFamily="34" charset="0"/>
              </a:rPr>
              <a:t>Time </a:t>
            </a:r>
            <a:r>
              <a:rPr lang="de-DE" sz="2800" dirty="0" err="1">
                <a:latin typeface="Bahnschrift" panose="020B0502040204020203" pitchFamily="34" charset="0"/>
              </a:rPr>
              <a:t>tree</a:t>
            </a:r>
            <a:r>
              <a:rPr lang="de-DE" sz="2800" dirty="0">
                <a:latin typeface="Bahnschrift" panose="020B0502040204020203" pitchFamily="34" charset="0"/>
              </a:rPr>
              <a:t> </a:t>
            </a:r>
            <a:r>
              <a:rPr lang="de-DE" sz="2800" dirty="0" err="1">
                <a:latin typeface="Bahnschrift" panose="020B0502040204020203" pitchFamily="34" charset="0"/>
              </a:rPr>
              <a:t>theory</a:t>
            </a:r>
            <a:endParaRPr lang="de-DE" sz="2800" dirty="0"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ED953-D69D-4D22-82B7-A7141B50D368}"/>
              </a:ext>
            </a:extLst>
          </p:cNvPr>
          <p:cNvSpPr txBox="1"/>
          <p:nvPr/>
        </p:nvSpPr>
        <p:spPr>
          <a:xfrm>
            <a:off x="7684151" y="5721973"/>
            <a:ext cx="3406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Bahnschrift" panose="020B0502040204020203" pitchFamily="34" charset="0"/>
              </a:rPr>
              <a:t>Guidelines </a:t>
            </a:r>
            <a:r>
              <a:rPr lang="de-DE" sz="2800" dirty="0" err="1">
                <a:latin typeface="Bahnschrift" panose="020B0502040204020203" pitchFamily="34" charset="0"/>
              </a:rPr>
              <a:t>for</a:t>
            </a:r>
            <a:r>
              <a:rPr lang="de-DE" sz="2800" dirty="0">
                <a:latin typeface="Bahnschrift" panose="020B0502040204020203" pitchFamily="34" charset="0"/>
              </a:rPr>
              <a:t> time </a:t>
            </a:r>
            <a:r>
              <a:rPr lang="de-DE" sz="2800" dirty="0" err="1">
                <a:latin typeface="Bahnschrift" panose="020B0502040204020203" pitchFamily="34" charset="0"/>
              </a:rPr>
              <a:t>tree</a:t>
            </a:r>
            <a:r>
              <a:rPr lang="de-DE" sz="2800" dirty="0">
                <a:latin typeface="Bahnschrift" panose="020B0502040204020203" pitchFamily="34" charset="0"/>
              </a:rPr>
              <a:t> </a:t>
            </a:r>
            <a:r>
              <a:rPr lang="de-DE" sz="2800" dirty="0" err="1">
                <a:latin typeface="Bahnschrift" panose="020B0502040204020203" pitchFamily="34" charset="0"/>
              </a:rPr>
              <a:t>inference</a:t>
            </a:r>
            <a:endParaRPr lang="de-DE" sz="2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AFE47-99D8-4C52-A61D-E38D1203BD92}"/>
              </a:ext>
            </a:extLst>
          </p:cNvPr>
          <p:cNvSpPr txBox="1"/>
          <p:nvPr/>
        </p:nvSpPr>
        <p:spPr>
          <a:xfrm>
            <a:off x="1787841" y="-11858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 SemiBold Condensed" panose="020B0502040204020203" pitchFamily="34" charset="0"/>
              </a:rPr>
              <a:t>WHAT YOU WILL NEED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42332-0958-45CC-A02C-27B09E1FA90D}"/>
              </a:ext>
            </a:extLst>
          </p:cNvPr>
          <p:cNvSpPr txBox="1"/>
          <p:nvPr/>
        </p:nvSpPr>
        <p:spPr>
          <a:xfrm>
            <a:off x="66040" y="1443841"/>
            <a:ext cx="110951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Bahnschrift" panose="020B0502040204020203" pitchFamily="34" charset="0"/>
              </a:rPr>
              <a:t>I – A </a:t>
            </a:r>
            <a:r>
              <a:rPr lang="de-DE" sz="3200" dirty="0" err="1">
                <a:latin typeface="Bahnschrift" panose="020B0502040204020203" pitchFamily="34" charset="0"/>
              </a:rPr>
              <a:t>question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you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want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to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address</a:t>
            </a:r>
            <a:r>
              <a:rPr lang="de-DE" sz="3200" dirty="0">
                <a:latin typeface="Bahnschrift" panose="020B0502040204020203" pitchFamily="34" charset="0"/>
              </a:rPr>
              <a:t> -&gt;</a:t>
            </a:r>
            <a:r>
              <a:rPr lang="de-DE" sz="3200" dirty="0" err="1">
                <a:latin typeface="Bahnschrift" panose="020B0502040204020203" pitchFamily="34" charset="0"/>
              </a:rPr>
              <a:t>Our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case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study</a:t>
            </a:r>
            <a:r>
              <a:rPr lang="de-DE" sz="3200" dirty="0">
                <a:latin typeface="Bahnschrift" panose="020B0502040204020203" pitchFamily="34" charset="0"/>
              </a:rPr>
              <a:t> will </a:t>
            </a:r>
            <a:r>
              <a:rPr lang="de-DE" sz="3200" dirty="0" err="1">
                <a:latin typeface="Bahnschrift" panose="020B0502040204020203" pitchFamily="34" charset="0"/>
              </a:rPr>
              <a:t>be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the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phylogeny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of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the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i="1" dirty="0" err="1">
                <a:latin typeface="Bahnschrift" panose="020B0502040204020203" pitchFamily="34" charset="0"/>
              </a:rPr>
              <a:t>Globigerinoides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genus</a:t>
            </a:r>
            <a:r>
              <a:rPr lang="de-DE" sz="3200" dirty="0">
                <a:latin typeface="Bahnschrift" panose="020B0502040204020203" pitchFamily="34" charset="0"/>
              </a:rPr>
              <a:t>.</a:t>
            </a:r>
          </a:p>
          <a:p>
            <a:endParaRPr lang="de-DE" sz="3200" dirty="0">
              <a:latin typeface="Bahnschrift" panose="020B0502040204020203" pitchFamily="34" charset="0"/>
            </a:endParaRPr>
          </a:p>
          <a:p>
            <a:r>
              <a:rPr lang="de-DE" sz="3200" dirty="0">
                <a:latin typeface="Bahnschrift" panose="020B0502040204020203" pitchFamily="34" charset="0"/>
              </a:rPr>
              <a:t>II – DNA </a:t>
            </a:r>
            <a:r>
              <a:rPr lang="de-DE" sz="3200" dirty="0" err="1">
                <a:latin typeface="Bahnschrift" panose="020B0502040204020203" pitchFamily="34" charset="0"/>
              </a:rPr>
              <a:t>sequences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editing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program</a:t>
            </a:r>
            <a:r>
              <a:rPr lang="de-DE" sz="3200" dirty="0">
                <a:latin typeface="Bahnschrift" panose="020B0502040204020203" pitchFamily="34" charset="0"/>
              </a:rPr>
              <a:t> such </a:t>
            </a:r>
            <a:r>
              <a:rPr lang="de-DE" sz="3200" dirty="0" err="1">
                <a:latin typeface="Bahnschrift" panose="020B0502040204020203" pitchFamily="34" charset="0"/>
              </a:rPr>
              <a:t>as</a:t>
            </a:r>
            <a:r>
              <a:rPr lang="de-DE" sz="3200" dirty="0">
                <a:latin typeface="Bahnschrift" panose="020B0502040204020203" pitchFamily="34" charset="0"/>
              </a:rPr>
              <a:t> SEAVIEW (</a:t>
            </a:r>
            <a:r>
              <a:rPr lang="de-DE" sz="3200" dirty="0">
                <a:latin typeface="Bahnschrift" panose="020B0502040204020203" pitchFamily="34" charset="0"/>
                <a:hlinkClick r:id="rId5"/>
              </a:rPr>
              <a:t>https://doua.prabi.fr/software/seaview</a:t>
            </a:r>
            <a:r>
              <a:rPr lang="de-DE" sz="3200" dirty="0">
                <a:latin typeface="Bahnschrift" panose="020B0502040204020203" pitchFamily="34" charset="0"/>
              </a:rPr>
              <a:t>), MEGA (</a:t>
            </a:r>
            <a:r>
              <a:rPr lang="de-DE" sz="3200" dirty="0">
                <a:latin typeface="Bahnschrift" panose="020B0502040204020203" pitchFamily="34" charset="0"/>
                <a:hlinkClick r:id="rId6"/>
              </a:rPr>
              <a:t>https://www.megasoftware.net/</a:t>
            </a:r>
            <a:r>
              <a:rPr lang="de-DE" sz="3200" dirty="0">
                <a:latin typeface="Bahnschrift" panose="020B0502040204020203" pitchFamily="34" charset="0"/>
              </a:rPr>
              <a:t>) </a:t>
            </a:r>
            <a:r>
              <a:rPr lang="de-DE" sz="3200" dirty="0" err="1">
                <a:latin typeface="Bahnschrift" panose="020B0502040204020203" pitchFamily="34" charset="0"/>
              </a:rPr>
              <a:t>or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Aliview</a:t>
            </a:r>
            <a:r>
              <a:rPr lang="de-DE" sz="3200" dirty="0">
                <a:latin typeface="Bahnschrift" panose="020B0502040204020203" pitchFamily="34" charset="0"/>
              </a:rPr>
              <a:t> (https://ormbunkar.se/aliview/). These </a:t>
            </a:r>
            <a:r>
              <a:rPr lang="de-DE" sz="3200" dirty="0" err="1">
                <a:latin typeface="Bahnschrift" panose="020B0502040204020203" pitchFamily="34" charset="0"/>
              </a:rPr>
              <a:t>programs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are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free</a:t>
            </a:r>
            <a:r>
              <a:rPr lang="de-DE" sz="3200" dirty="0">
                <a:latin typeface="Bahnschrift" panose="020B0502040204020203" pitchFamily="34" charset="0"/>
              </a:rPr>
              <a:t>.</a:t>
            </a:r>
          </a:p>
          <a:p>
            <a:endParaRPr lang="de-DE" sz="3200" dirty="0">
              <a:latin typeface="Bahnschrift" panose="020B0502040204020203" pitchFamily="34" charset="0"/>
            </a:endParaRPr>
          </a:p>
          <a:p>
            <a:r>
              <a:rPr lang="de-DE" sz="3200" dirty="0">
                <a:latin typeface="Bahnschrift" panose="020B0502040204020203" pitchFamily="34" charset="0"/>
              </a:rPr>
              <a:t>III – All </a:t>
            </a:r>
            <a:r>
              <a:rPr lang="de-DE" sz="3200" dirty="0" err="1">
                <a:latin typeface="Bahnschrift" panose="020B0502040204020203" pitchFamily="34" charset="0"/>
              </a:rPr>
              <a:t>other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ressources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can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be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found</a:t>
            </a:r>
            <a:r>
              <a:rPr lang="de-DE" sz="3200" dirty="0">
                <a:latin typeface="Bahnschrift" panose="020B0502040204020203" pitchFamily="34" charset="0"/>
              </a:rPr>
              <a:t> online</a:t>
            </a:r>
          </a:p>
        </p:txBody>
      </p:sp>
    </p:spTree>
    <p:extLst>
      <p:ext uri="{BB962C8B-B14F-4D97-AF65-F5344CB8AC3E}">
        <p14:creationId xmlns:p14="http://schemas.microsoft.com/office/powerpoint/2010/main" val="172687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268F438-3E99-483D-855A-6061328E0C2A}"/>
              </a:ext>
            </a:extLst>
          </p:cNvPr>
          <p:cNvGrpSpPr/>
          <p:nvPr/>
        </p:nvGrpSpPr>
        <p:grpSpPr>
          <a:xfrm>
            <a:off x="803421" y="1612900"/>
            <a:ext cx="6106396" cy="4491875"/>
            <a:chOff x="298929" y="1612900"/>
            <a:chExt cx="6106396" cy="4491875"/>
          </a:xfrm>
        </p:grpSpPr>
        <p:pic>
          <p:nvPicPr>
            <p:cNvPr id="7" name="Image 1">
              <a:extLst>
                <a:ext uri="{FF2B5EF4-FFF2-40B4-BE49-F238E27FC236}">
                  <a16:creationId xmlns:a16="http://schemas.microsoft.com/office/drawing/2014/main" id="{D7E47E55-808B-41F2-BE0D-618BFEF04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17961"/>
            <a:stretch/>
          </p:blipFill>
          <p:spPr>
            <a:xfrm>
              <a:off x="298929" y="1615008"/>
              <a:ext cx="3446905" cy="185887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Image 4">
              <a:extLst>
                <a:ext uri="{FF2B5EF4-FFF2-40B4-BE49-F238E27FC236}">
                  <a16:creationId xmlns:a16="http://schemas.microsoft.com/office/drawing/2014/main" id="{B51F4FCB-4AF7-49AE-8D50-A9C3BDF67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823" y="1612900"/>
              <a:ext cx="2478502" cy="185887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Image 6">
              <a:extLst>
                <a:ext uri="{FF2B5EF4-FFF2-40B4-BE49-F238E27FC236}">
                  <a16:creationId xmlns:a16="http://schemas.microsoft.com/office/drawing/2014/main" id="{C0799B0C-67AD-4F6C-8978-BBC372100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537" y="3719856"/>
              <a:ext cx="3094559" cy="232091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" name="Picture 6" descr="C:\Documents and Settings\Michal Kucera\My Documents\Projects\Cruises\2008 Merian MSM9-2\MSM09_2\Fotos\Bernd\P1030060.JPG">
              <a:extLst>
                <a:ext uri="{FF2B5EF4-FFF2-40B4-BE49-F238E27FC236}">
                  <a16:creationId xmlns:a16="http://schemas.microsoft.com/office/drawing/2014/main" id="{AE9F43DF-0EC4-4FC1-8763-2C5B0110CA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7" r="10075" b="5371"/>
            <a:stretch/>
          </p:blipFill>
          <p:spPr bwMode="auto">
            <a:xfrm>
              <a:off x="3926823" y="3783856"/>
              <a:ext cx="1731568" cy="2320919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8">
              <a:extLst>
                <a:ext uri="{FF2B5EF4-FFF2-40B4-BE49-F238E27FC236}">
                  <a16:creationId xmlns:a16="http://schemas.microsoft.com/office/drawing/2014/main" id="{A3CE4ABD-B32F-4585-AF71-60D1655B51F6}"/>
                </a:ext>
              </a:extLst>
            </p:cNvPr>
            <p:cNvSpPr txBox="1"/>
            <p:nvPr/>
          </p:nvSpPr>
          <p:spPr>
            <a:xfrm>
              <a:off x="1478551" y="5618947"/>
              <a:ext cx="2448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http://www.iodp.org/</a:t>
              </a:r>
            </a:p>
          </p:txBody>
        </p:sp>
      </p:grpSp>
      <p:sp>
        <p:nvSpPr>
          <p:cNvPr id="16" name="ZoneTexte 14">
            <a:extLst>
              <a:ext uri="{FF2B5EF4-FFF2-40B4-BE49-F238E27FC236}">
                <a16:creationId xmlns:a16="http://schemas.microsoft.com/office/drawing/2014/main" id="{8A702628-A46F-463D-AE73-767314ECBE1B}"/>
              </a:ext>
            </a:extLst>
          </p:cNvPr>
          <p:cNvSpPr txBox="1"/>
          <p:nvPr/>
        </p:nvSpPr>
        <p:spPr>
          <a:xfrm>
            <a:off x="-33762" y="6151510"/>
            <a:ext cx="778076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International </a:t>
            </a:r>
            <a:r>
              <a:rPr lang="fr-F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Ocean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fr-F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Discovery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Program (IODP)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1707E-9D7E-43F9-B993-90CA90C19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456" y="2398587"/>
            <a:ext cx="3988305" cy="29964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9103D1-2716-4FC1-82B6-3B8762CCA84D}"/>
              </a:ext>
            </a:extLst>
          </p:cNvPr>
          <p:cNvSpPr txBox="1"/>
          <p:nvPr/>
        </p:nvSpPr>
        <p:spPr>
          <a:xfrm>
            <a:off x="1787841" y="-11858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 SemiBold Condensed" panose="020B0502040204020203" pitchFamily="34" charset="0"/>
              </a:rPr>
              <a:t>MICROPALEONTOLOGY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2FD0E-FE3F-459F-93F2-2ADEEE62817E}"/>
              </a:ext>
            </a:extLst>
          </p:cNvPr>
          <p:cNvSpPr txBox="1"/>
          <p:nvPr/>
        </p:nvSpPr>
        <p:spPr>
          <a:xfrm>
            <a:off x="7762708" y="5423563"/>
            <a:ext cx="347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https://www.flickr.com/photos/cazphoto/3030365020/sizes/l/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1E47C0-B21A-4ED4-9130-E52E6D588D04}"/>
              </a:ext>
            </a:extLst>
          </p:cNvPr>
          <p:cNvSpPr txBox="1"/>
          <p:nvPr/>
        </p:nvSpPr>
        <p:spPr>
          <a:xfrm>
            <a:off x="7696665" y="1843040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Bahnschrift" panose="020B0502040204020203" pitchFamily="34" charset="0"/>
              </a:rPr>
              <a:t>Fossil </a:t>
            </a:r>
            <a:r>
              <a:rPr lang="de-DE" sz="3200" dirty="0" err="1">
                <a:latin typeface="Bahnschrift" panose="020B0502040204020203" pitchFamily="34" charset="0"/>
              </a:rPr>
              <a:t>assemblage</a:t>
            </a:r>
            <a:endParaRPr lang="de-DE" sz="3200" dirty="0">
              <a:latin typeface="Bahnschrift" panose="020B0502040204020203" pitchFamily="34" charset="0"/>
            </a:endParaRPr>
          </a:p>
        </p:txBody>
      </p:sp>
      <p:sp>
        <p:nvSpPr>
          <p:cNvPr id="18" name="Arrow: Notched Right 17">
            <a:extLst>
              <a:ext uri="{FF2B5EF4-FFF2-40B4-BE49-F238E27FC236}">
                <a16:creationId xmlns:a16="http://schemas.microsoft.com/office/drawing/2014/main" id="{C6B0BADC-5414-49AA-8EBD-3DF94E77EFC2}"/>
              </a:ext>
            </a:extLst>
          </p:cNvPr>
          <p:cNvSpPr/>
          <p:nvPr/>
        </p:nvSpPr>
        <p:spPr>
          <a:xfrm rot="20700000">
            <a:off x="6425435" y="4305989"/>
            <a:ext cx="820468" cy="406400"/>
          </a:xfrm>
          <a:prstGeom prst="notch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9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9103D1-2716-4FC1-82B6-3B8762CCA84D}"/>
              </a:ext>
            </a:extLst>
          </p:cNvPr>
          <p:cNvSpPr txBox="1"/>
          <p:nvPr/>
        </p:nvSpPr>
        <p:spPr>
          <a:xfrm>
            <a:off x="1787841" y="-11858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solidFill>
                  <a:srgbClr val="FFFB32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MICROPALEONTOLOGY</a:t>
            </a:r>
          </a:p>
        </p:txBody>
      </p:sp>
      <p:sp>
        <p:nvSpPr>
          <p:cNvPr id="3" name="AutoShape 2" descr="Details are in the caption following the image">
            <a:extLst>
              <a:ext uri="{FF2B5EF4-FFF2-40B4-BE49-F238E27FC236}">
                <a16:creationId xmlns:a16="http://schemas.microsoft.com/office/drawing/2014/main" id="{FE91D073-423A-4B82-A768-01F0C62872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6B0627-A9E2-40B2-BA28-F5D910225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837"/>
          <a:stretch/>
        </p:blipFill>
        <p:spPr>
          <a:xfrm>
            <a:off x="4906634" y="1463503"/>
            <a:ext cx="3411682" cy="4789125"/>
          </a:xfrm>
          <a:prstGeom prst="rect">
            <a:avLst/>
          </a:prstGeom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15B78CDE-54BC-4F5E-8375-9DC607F7D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5" y="1829273"/>
            <a:ext cx="4461950" cy="40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CC8ECD-99BB-4235-B71D-A13FC74A7772}"/>
              </a:ext>
            </a:extLst>
          </p:cNvPr>
          <p:cNvSpPr txBox="1"/>
          <p:nvPr/>
        </p:nvSpPr>
        <p:spPr>
          <a:xfrm>
            <a:off x="2012023" y="5886858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latin typeface="Bahnschrift" panose="020B0502040204020203" pitchFamily="34" charset="0"/>
              </a:rPr>
              <a:t>Jehle et al. (2015)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13ED7-C6A1-41BD-84D8-BA6E03D741E5}"/>
              </a:ext>
            </a:extLst>
          </p:cNvPr>
          <p:cNvSpPr txBox="1"/>
          <p:nvPr/>
        </p:nvSpPr>
        <p:spPr>
          <a:xfrm>
            <a:off x="6096000" y="6266098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atin typeface="Bahnschrift" panose="020B0502040204020203" pitchFamily="34" charset="0"/>
              </a:rPr>
              <a:t>Aze</a:t>
            </a:r>
            <a:r>
              <a:rPr lang="de-DE" sz="2400" dirty="0">
                <a:latin typeface="Bahnschrift" panose="020B0502040204020203" pitchFamily="34" charset="0"/>
              </a:rPr>
              <a:t> et al. (2011)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600CB9-6C99-49B1-9457-E740A8186482}"/>
              </a:ext>
            </a:extLst>
          </p:cNvPr>
          <p:cNvSpPr txBox="1"/>
          <p:nvPr/>
        </p:nvSpPr>
        <p:spPr>
          <a:xfrm>
            <a:off x="8318316" y="2231638"/>
            <a:ext cx="36277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Bahnschrift" panose="020B0502040204020203" pitchFamily="34" charset="0"/>
              </a:rPr>
              <a:t>- </a:t>
            </a:r>
            <a:r>
              <a:rPr lang="de-DE" sz="3200" dirty="0" err="1">
                <a:latin typeface="Bahnschrift" panose="020B0502040204020203" pitchFamily="34" charset="0"/>
              </a:rPr>
              <a:t>Morphospecies</a:t>
            </a:r>
            <a:r>
              <a:rPr lang="de-DE" sz="3200" dirty="0">
                <a:latin typeface="Bahnschrift" panose="020B0502040204020203" pitchFamily="34" charset="0"/>
              </a:rPr>
              <a:t> </a:t>
            </a:r>
            <a:r>
              <a:rPr lang="de-DE" sz="3200" dirty="0" err="1">
                <a:latin typeface="Bahnschrift" panose="020B0502040204020203" pitchFamily="34" charset="0"/>
              </a:rPr>
              <a:t>boundaries</a:t>
            </a:r>
            <a:r>
              <a:rPr lang="de-DE" sz="3200" dirty="0">
                <a:latin typeface="Bahnschrift" panose="020B0502040204020203" pitchFamily="34" charset="0"/>
              </a:rPr>
              <a:t>?</a:t>
            </a:r>
          </a:p>
          <a:p>
            <a:r>
              <a:rPr lang="de-DE" sz="3200" dirty="0">
                <a:latin typeface="Bahnschrift" panose="020B0502040204020203" pitchFamily="34" charset="0"/>
              </a:rPr>
              <a:t>- </a:t>
            </a:r>
            <a:r>
              <a:rPr lang="de-DE" sz="3200" dirty="0" err="1">
                <a:latin typeface="Bahnschrift" panose="020B0502040204020203" pitchFamily="34" charset="0"/>
              </a:rPr>
              <a:t>Phylogenetically</a:t>
            </a:r>
            <a:r>
              <a:rPr lang="de-DE" sz="3200" dirty="0">
                <a:latin typeface="Bahnschrift" panose="020B0502040204020203" pitchFamily="34" charset="0"/>
              </a:rPr>
              <a:t> informative </a:t>
            </a:r>
            <a:r>
              <a:rPr lang="de-DE" sz="3200" dirty="0" err="1">
                <a:latin typeface="Bahnschrift" panose="020B0502040204020203" pitchFamily="34" charset="0"/>
              </a:rPr>
              <a:t>characters</a:t>
            </a:r>
            <a:r>
              <a:rPr lang="de-DE" sz="3200" dirty="0">
                <a:latin typeface="Bahnschrift" panose="020B0502040204020203" pitchFamily="34" charset="0"/>
              </a:rPr>
              <a:t>?</a:t>
            </a:r>
          </a:p>
          <a:p>
            <a:endParaRPr lang="de-DE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3DA212-6779-4CAD-813A-614B7640CD1D}"/>
              </a:ext>
            </a:extLst>
          </p:cNvPr>
          <p:cNvSpPr txBox="1"/>
          <p:nvPr/>
        </p:nvSpPr>
        <p:spPr>
          <a:xfrm>
            <a:off x="1787841" y="-12366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 SemiBold Condensed" panose="020B0502040204020203" pitchFamily="34" charset="0"/>
              </a:rPr>
              <a:t>BARCODING &amp; PHYLOGENY</a:t>
            </a:r>
          </a:p>
        </p:txBody>
      </p:sp>
      <p:pic>
        <p:nvPicPr>
          <p:cNvPr id="6" name="Picture 2" descr="http://www.kmbyznys.cz/Images_Web/Articles/images/stick_figure_laptop_excitement_500_wht_3344.gif">
            <a:extLst>
              <a:ext uri="{FF2B5EF4-FFF2-40B4-BE49-F238E27FC236}">
                <a16:creationId xmlns:a16="http://schemas.microsoft.com/office/drawing/2014/main" id="{AE31EEF8-A30E-4EF8-BB1B-3575C4170B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89" y="1705854"/>
            <a:ext cx="3868199" cy="309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5">
            <a:extLst>
              <a:ext uri="{FF2B5EF4-FFF2-40B4-BE49-F238E27FC236}">
                <a16:creationId xmlns:a16="http://schemas.microsoft.com/office/drawing/2014/main" id="{571DB0E5-C287-4579-820A-B39F167DC288}"/>
              </a:ext>
            </a:extLst>
          </p:cNvPr>
          <p:cNvSpPr txBox="1"/>
          <p:nvPr/>
        </p:nvSpPr>
        <p:spPr>
          <a:xfrm>
            <a:off x="2132681" y="1086649"/>
            <a:ext cx="849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b="1" dirty="0" err="1">
                <a:solidFill>
                  <a:srgbClr val="000000"/>
                </a:solidFill>
                <a:latin typeface="Arial" charset="0"/>
              </a:rPr>
              <a:t>Barcoding</a:t>
            </a:r>
            <a:r>
              <a:rPr lang="de-DE" sz="3200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3200" b="1" dirty="0" err="1">
                <a:solidFill>
                  <a:srgbClr val="000000"/>
                </a:solidFill>
                <a:latin typeface="Arial" charset="0"/>
              </a:rPr>
              <a:t>animal</a:t>
            </a:r>
            <a:r>
              <a:rPr lang="de-DE" sz="3200" b="1" dirty="0">
                <a:solidFill>
                  <a:srgbClr val="000000"/>
                </a:solidFill>
                <a:latin typeface="Arial" charset="0"/>
              </a:rPr>
              <a:t> Life (Herbert et al., 2003)</a:t>
            </a:r>
            <a:endParaRPr lang="en-US" sz="32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CD463C14-9796-4C84-8A4C-EE2F40397677}"/>
              </a:ext>
            </a:extLst>
          </p:cNvPr>
          <p:cNvSpPr txBox="1"/>
          <p:nvPr/>
        </p:nvSpPr>
        <p:spPr>
          <a:xfrm>
            <a:off x="1630127" y="4914244"/>
            <a:ext cx="1035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b="1" dirty="0" err="1">
                <a:solidFill>
                  <a:srgbClr val="000000"/>
                </a:solidFill>
                <a:latin typeface="Bahnschrift" panose="020B0502040204020203" pitchFamily="34" charset="0"/>
              </a:rPr>
              <a:t>Foraminifera</a:t>
            </a:r>
            <a:r>
              <a:rPr lang="de-DE" sz="3200" b="1" dirty="0">
                <a:solidFill>
                  <a:srgbClr val="000000"/>
                </a:solidFill>
                <a:latin typeface="Bahnschrift" panose="020B0502040204020203" pitchFamily="34" charset="0"/>
              </a:rPr>
              <a:t> </a:t>
            </a:r>
            <a:r>
              <a:rPr lang="de-DE" sz="3200" b="1" dirty="0" err="1">
                <a:solidFill>
                  <a:srgbClr val="000000"/>
                </a:solidFill>
                <a:latin typeface="Bahnschrift" panose="020B0502040204020203" pitchFamily="34" charset="0"/>
              </a:rPr>
              <a:t>barcode</a:t>
            </a:r>
            <a:r>
              <a:rPr lang="de-DE" sz="3200" b="1" dirty="0">
                <a:solidFill>
                  <a:srgbClr val="000000"/>
                </a:solidFill>
                <a:latin typeface="Bahnschrift" panose="020B0502040204020203" pitchFamily="34" charset="0"/>
              </a:rPr>
              <a:t>: ~1000 bp </a:t>
            </a:r>
            <a:r>
              <a:rPr lang="de-DE" sz="3200" b="1" dirty="0" err="1">
                <a:solidFill>
                  <a:srgbClr val="000000"/>
                </a:solidFill>
                <a:latin typeface="Bahnschrift" panose="020B0502040204020203" pitchFamily="34" charset="0"/>
              </a:rPr>
              <a:t>fragment</a:t>
            </a:r>
            <a:r>
              <a:rPr lang="de-DE" sz="3200" b="1" dirty="0">
                <a:solidFill>
                  <a:srgbClr val="000000"/>
                </a:solidFill>
                <a:latin typeface="Bahnschrift" panose="020B0502040204020203" pitchFamily="34" charset="0"/>
              </a:rPr>
              <a:t> </a:t>
            </a:r>
          </a:p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b="1" dirty="0" err="1">
                <a:solidFill>
                  <a:srgbClr val="000000"/>
                </a:solidFill>
                <a:latin typeface="Bahnschrift" panose="020B0502040204020203" pitchFamily="34" charset="0"/>
              </a:rPr>
              <a:t>located</a:t>
            </a:r>
            <a:r>
              <a:rPr lang="de-DE" sz="3200" b="1" dirty="0">
                <a:solidFill>
                  <a:srgbClr val="000000"/>
                </a:solidFill>
                <a:latin typeface="Bahnschrift" panose="020B0502040204020203" pitchFamily="34" charset="0"/>
              </a:rPr>
              <a:t> at </a:t>
            </a:r>
            <a:r>
              <a:rPr lang="de-DE" sz="3200" b="1" dirty="0" err="1">
                <a:solidFill>
                  <a:srgbClr val="000000"/>
                </a:solidFill>
                <a:latin typeface="Bahnschrift" panose="020B0502040204020203" pitchFamily="34" charset="0"/>
              </a:rPr>
              <a:t>the</a:t>
            </a:r>
            <a:r>
              <a:rPr lang="de-DE" sz="3200" b="1" dirty="0">
                <a:solidFill>
                  <a:srgbClr val="000000"/>
                </a:solidFill>
                <a:latin typeface="Bahnschrift" panose="020B0502040204020203" pitchFamily="34" charset="0"/>
              </a:rPr>
              <a:t> end </a:t>
            </a:r>
            <a:r>
              <a:rPr lang="de-DE" sz="3200" b="1" dirty="0" err="1">
                <a:solidFill>
                  <a:srgbClr val="000000"/>
                </a:solidFill>
                <a:latin typeface="Bahnschrift" panose="020B0502040204020203" pitchFamily="34" charset="0"/>
              </a:rPr>
              <a:t>of</a:t>
            </a:r>
            <a:r>
              <a:rPr lang="de-DE" sz="3200" b="1" dirty="0">
                <a:solidFill>
                  <a:srgbClr val="000000"/>
                </a:solidFill>
                <a:latin typeface="Bahnschrift" panose="020B0502040204020203" pitchFamily="34" charset="0"/>
              </a:rPr>
              <a:t> </a:t>
            </a:r>
            <a:r>
              <a:rPr lang="de-DE" sz="3200" b="1" dirty="0" err="1">
                <a:solidFill>
                  <a:srgbClr val="000000"/>
                </a:solidFill>
                <a:latin typeface="Bahnschrift" panose="020B0502040204020203" pitchFamily="34" charset="0"/>
              </a:rPr>
              <a:t>the</a:t>
            </a:r>
            <a:r>
              <a:rPr lang="de-DE" sz="3200" b="1" dirty="0">
                <a:solidFill>
                  <a:srgbClr val="000000"/>
                </a:solidFill>
                <a:latin typeface="Bahnschrift" panose="020B0502040204020203" pitchFamily="34" charset="0"/>
              </a:rPr>
              <a:t> Small Sub Unit ribosomal DNA</a:t>
            </a:r>
          </a:p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b="1" dirty="0">
                <a:solidFill>
                  <a:srgbClr val="000000"/>
                </a:solidFill>
                <a:latin typeface="Bahnschrift" panose="020B0502040204020203" pitchFamily="34" charset="0"/>
              </a:rPr>
              <a:t>(SSU </a:t>
            </a:r>
            <a:r>
              <a:rPr lang="de-DE" sz="3200" b="1" dirty="0" err="1">
                <a:solidFill>
                  <a:srgbClr val="000000"/>
                </a:solidFill>
                <a:latin typeface="Bahnschrift" panose="020B0502040204020203" pitchFamily="34" charset="0"/>
              </a:rPr>
              <a:t>rDNA</a:t>
            </a:r>
            <a:r>
              <a:rPr lang="de-DE" sz="3200" b="1" dirty="0">
                <a:solidFill>
                  <a:srgbClr val="000000"/>
                </a:solidFill>
                <a:latin typeface="Bahnschrift" panose="020B0502040204020203" pitchFamily="34" charset="0"/>
              </a:rPr>
              <a:t>) </a:t>
            </a:r>
            <a:r>
              <a:rPr lang="de-DE" sz="3200" b="1" dirty="0" err="1">
                <a:solidFill>
                  <a:srgbClr val="000000"/>
                </a:solidFill>
                <a:latin typeface="Bahnschrift" panose="020B0502040204020203" pitchFamily="34" charset="0"/>
              </a:rPr>
              <a:t>or</a:t>
            </a:r>
            <a:r>
              <a:rPr lang="de-DE" sz="3200" b="1" dirty="0">
                <a:solidFill>
                  <a:srgbClr val="000000"/>
                </a:solidFill>
                <a:latin typeface="Bahnschrift" panose="020B0502040204020203" pitchFamily="34" charset="0"/>
              </a:rPr>
              <a:t> 18S</a:t>
            </a:r>
            <a:endParaRPr lang="en-US" sz="3200" b="1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pic>
        <p:nvPicPr>
          <p:cNvPr id="13" name="Picture 2" descr="https://upload.wikimedia.org/wikipedia/commons/thumb/b/bd/DNA_Barcoding.png/400px-DNA_Barcoding.png">
            <a:extLst>
              <a:ext uri="{FF2B5EF4-FFF2-40B4-BE49-F238E27FC236}">
                <a16:creationId xmlns:a16="http://schemas.microsoft.com/office/drawing/2014/main" id="{CFF5D00D-2FA3-4D6C-A0F5-7EF4606B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2083919"/>
            <a:ext cx="7329059" cy="240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41A551-EE70-4265-8AD5-2924E978B92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8" t="8340" r="27644" b="41502"/>
          <a:stretch/>
        </p:blipFill>
        <p:spPr>
          <a:xfrm>
            <a:off x="287578" y="4997131"/>
            <a:ext cx="1342548" cy="14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3DA212-6779-4CAD-813A-614B7640CD1D}"/>
              </a:ext>
            </a:extLst>
          </p:cNvPr>
          <p:cNvSpPr txBox="1"/>
          <p:nvPr/>
        </p:nvSpPr>
        <p:spPr>
          <a:xfrm>
            <a:off x="1787841" y="-12366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solidFill>
                  <a:srgbClr val="FFFB32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BARCODING &amp; PHYLOGENY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17795-3A7D-4234-A6B4-00633E28EF12}"/>
              </a:ext>
            </a:extLst>
          </p:cNvPr>
          <p:cNvSpPr txBox="1"/>
          <p:nvPr/>
        </p:nvSpPr>
        <p:spPr>
          <a:xfrm>
            <a:off x="3752240" y="1019695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>
                <a:latin typeface="Bahnschrift" panose="020B0502040204020203" pitchFamily="34" charset="0"/>
              </a:rPr>
              <a:t>What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are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ribosomes</a:t>
            </a:r>
            <a:r>
              <a:rPr lang="de-DE" sz="3600" dirty="0">
                <a:latin typeface="Bahnschrift" panose="020B0502040204020203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D1CF8-1F60-423F-A898-B90600FEC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6" y="1680567"/>
            <a:ext cx="5627954" cy="3246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7557FD-D0DC-4878-BBF4-C6FCA086A1F7}"/>
              </a:ext>
            </a:extLst>
          </p:cNvPr>
          <p:cNvSpPr txBox="1"/>
          <p:nvPr/>
        </p:nvSpPr>
        <p:spPr>
          <a:xfrm>
            <a:off x="3389046" y="4650192"/>
            <a:ext cx="4065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https://www.qeios.com/read/732718</a:t>
            </a:r>
          </a:p>
        </p:txBody>
      </p:sp>
      <p:pic>
        <p:nvPicPr>
          <p:cNvPr id="20482" name="Picture 2" descr="Ribosomes">
            <a:extLst>
              <a:ext uri="{FF2B5EF4-FFF2-40B4-BE49-F238E27FC236}">
                <a16:creationId xmlns:a16="http://schemas.microsoft.com/office/drawing/2014/main" id="{6E62B040-9B01-4BC1-B9B4-14B296E70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729" y="1680566"/>
            <a:ext cx="5771778" cy="32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87B3A-C5F9-4EBD-BD50-FBE6B671FF20}"/>
              </a:ext>
            </a:extLst>
          </p:cNvPr>
          <p:cNvSpPr txBox="1"/>
          <p:nvPr/>
        </p:nvSpPr>
        <p:spPr>
          <a:xfrm>
            <a:off x="6113729" y="4657462"/>
            <a:ext cx="5480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Bahnschrift" panose="020B0502040204020203" pitchFamily="34" charset="0"/>
              </a:rPr>
              <a:t>https://www.beckman.de/resources/sample-type/cell-organelles/ribosomes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FB1B6-D2A5-47AB-AC85-E5E3F2CAEEB7}"/>
              </a:ext>
            </a:extLst>
          </p:cNvPr>
          <p:cNvSpPr txBox="1"/>
          <p:nvPr/>
        </p:nvSpPr>
        <p:spPr>
          <a:xfrm>
            <a:off x="315646" y="5177433"/>
            <a:ext cx="1073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latin typeface="Bahnschrift" panose="020B0502040204020203" pitchFamily="34" charset="0"/>
              </a:rPr>
              <a:t>Ribosomes</a:t>
            </a:r>
            <a:r>
              <a:rPr lang="de-DE" sz="2800" dirty="0">
                <a:latin typeface="Bahnschrift" panose="020B0502040204020203" pitchFamily="34" charset="0"/>
              </a:rPr>
              <a:t> </a:t>
            </a:r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 Translation of </a:t>
            </a:r>
            <a:r>
              <a:rPr lang="fr-FR" sz="2800" dirty="0" err="1">
                <a:latin typeface="Bahnschrift" panose="020B0502040204020203" pitchFamily="34" charset="0"/>
                <a:sym typeface="Wingdings" panose="05000000000000000000" pitchFamily="2" charset="2"/>
              </a:rPr>
              <a:t>mRNA</a:t>
            </a:r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fr-FR" sz="2800" dirty="0" err="1">
                <a:latin typeface="Bahnschrift" panose="020B0502040204020203" pitchFamily="34" charset="0"/>
                <a:sym typeface="Wingdings" panose="05000000000000000000" pitchFamily="2" charset="2"/>
              </a:rPr>
              <a:t>into</a:t>
            </a:r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fr-FR" sz="2800" dirty="0" err="1">
                <a:latin typeface="Bahnschrift" panose="020B0502040204020203" pitchFamily="34" charset="0"/>
                <a:sym typeface="Wingdings" panose="05000000000000000000" pitchFamily="2" charset="2"/>
              </a:rPr>
              <a:t>protein</a:t>
            </a:r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de-DE" sz="2800" dirty="0">
                <a:latin typeface="Bahnschrift" panose="020B0502040204020203" pitchFamily="34" charset="0"/>
              </a:rPr>
              <a:t> </a:t>
            </a:r>
          </a:p>
          <a:p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 Fundamental for Survival </a:t>
            </a:r>
            <a:r>
              <a:rPr lang="de-DE" sz="2800" dirty="0">
                <a:latin typeface="Bahnschrift" panose="020B0502040204020203" pitchFamily="34" charset="0"/>
              </a:rPr>
              <a:t> </a:t>
            </a:r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fr-FR" sz="2800" b="1" i="0" dirty="0">
                <a:solidFill>
                  <a:srgbClr val="FF0000"/>
                </a:solidFill>
                <a:latin typeface="Bahnschrift" panose="020B0502040204020203" pitchFamily="34" charset="0"/>
                <a:sym typeface="Wingdings"/>
              </a:rPr>
              <a:t> </a:t>
            </a:r>
            <a:r>
              <a:rPr lang="fr-FR" sz="2800" b="1" i="0" dirty="0" err="1">
                <a:solidFill>
                  <a:srgbClr val="FF0000"/>
                </a:solidFill>
                <a:latin typeface="Bahnschrift" panose="020B0502040204020203" pitchFamily="34" charset="0"/>
                <a:sym typeface="Wingdings"/>
              </a:rPr>
              <a:t>Selection</a:t>
            </a:r>
            <a:r>
              <a:rPr lang="fr-FR" sz="2800" b="1" i="0" dirty="0">
                <a:solidFill>
                  <a:srgbClr val="FF0000"/>
                </a:solidFill>
                <a:latin typeface="Bahnschrift" panose="020B0502040204020203" pitchFamily="34" charset="0"/>
                <a:sym typeface="Wingdings"/>
              </a:rPr>
              <a:t> pressure </a:t>
            </a:r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en-US" sz="2800" b="1" i="0" dirty="0">
                <a:solidFill>
                  <a:srgbClr val="FF0000"/>
                </a:solidFill>
                <a:latin typeface="Bahnschrift" panose="020B0502040204020203" pitchFamily="34" charset="0"/>
                <a:sym typeface="Wingdings" pitchFamily="2" charset="2"/>
              </a:rPr>
              <a:t> evolutionary rates </a:t>
            </a:r>
            <a:r>
              <a:rPr lang="fr-FR" sz="2800" i="0" dirty="0">
                <a:latin typeface="Bahnschrift" panose="020B0502040204020203" pitchFamily="34" charset="0"/>
                <a:sym typeface="Wingdings"/>
              </a:rPr>
              <a:t> </a:t>
            </a:r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 Great for </a:t>
            </a:r>
            <a:r>
              <a:rPr lang="fr-FR" sz="2800" dirty="0" err="1">
                <a:latin typeface="Bahnschrift" panose="020B0502040204020203" pitchFamily="34" charset="0"/>
                <a:sym typeface="Wingdings" panose="05000000000000000000" pitchFamily="2" charset="2"/>
              </a:rPr>
              <a:t>phylogenies</a:t>
            </a:r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fr-FR" sz="2800" dirty="0" err="1">
                <a:latin typeface="Bahnschrift" panose="020B0502040204020203" pitchFamily="34" charset="0"/>
                <a:sym typeface="Wingdings" panose="05000000000000000000" pitchFamily="2" charset="2"/>
              </a:rPr>
              <a:t>with</a:t>
            </a:r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 « </a:t>
            </a:r>
            <a:r>
              <a:rPr lang="fr-FR" sz="2800" dirty="0" err="1">
                <a:latin typeface="Bahnschrift" panose="020B0502040204020203" pitchFamily="34" charset="0"/>
                <a:sym typeface="Wingdings" panose="05000000000000000000" pitchFamily="2" charset="2"/>
              </a:rPr>
              <a:t>deep</a:t>
            </a:r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fr-FR" sz="2800" dirty="0" err="1">
                <a:latin typeface="Bahnschrift" panose="020B0502040204020203" pitchFamily="34" charset="0"/>
                <a:sym typeface="Wingdings" panose="05000000000000000000" pitchFamily="2" charset="2"/>
              </a:rPr>
              <a:t>nodes</a:t>
            </a:r>
            <a:r>
              <a:rPr lang="fr-FR" sz="2800" dirty="0">
                <a:latin typeface="Bahnschrift" panose="020B0502040204020203" pitchFamily="34" charset="0"/>
                <a:sym typeface="Wingdings" panose="05000000000000000000" pitchFamily="2" charset="2"/>
              </a:rPr>
              <a:t> »</a:t>
            </a:r>
            <a:endParaRPr lang="de-DE" sz="2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9C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rgbClr val="8DC9C7"/>
              </a:gs>
              <a:gs pos="41000">
                <a:srgbClr val="084144"/>
              </a:gs>
              <a:gs pos="100000">
                <a:srgbClr val="084144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369" y="5795968"/>
            <a:ext cx="1701431" cy="17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5878" y="-461367"/>
            <a:ext cx="1701433" cy="15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80A59A-3CB6-49FE-A8A7-6AFDBBC70D25}"/>
              </a:ext>
            </a:extLst>
          </p:cNvPr>
          <p:cNvSpPr txBox="1"/>
          <p:nvPr/>
        </p:nvSpPr>
        <p:spPr>
          <a:xfrm>
            <a:off x="706544" y="984898"/>
            <a:ext cx="10778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latin typeface="Bahnschrift" panose="020B0502040204020203" pitchFamily="34" charset="0"/>
              </a:rPr>
              <a:t>Why</a:t>
            </a:r>
            <a:r>
              <a:rPr lang="de-DE" sz="2800" dirty="0">
                <a:latin typeface="Bahnschrift" panose="020B0502040204020203" pitchFamily="34" charset="0"/>
              </a:rPr>
              <a:t> </a:t>
            </a:r>
            <a:r>
              <a:rPr lang="de-DE" sz="2800" dirty="0" err="1">
                <a:latin typeface="Bahnschrift" panose="020B0502040204020203" pitchFamily="34" charset="0"/>
              </a:rPr>
              <a:t>are</a:t>
            </a:r>
            <a:r>
              <a:rPr lang="de-DE" sz="2800" dirty="0">
                <a:latin typeface="Bahnschrift" panose="020B0502040204020203" pitchFamily="34" charset="0"/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latin typeface="Bahnschrift" panose="020B0502040204020203" pitchFamily="34" charset="0"/>
              </a:rPr>
              <a:t>molecular</a:t>
            </a:r>
            <a:r>
              <a:rPr lang="de-DE" sz="2800" b="1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latin typeface="Bahnschrift" panose="020B0502040204020203" pitchFamily="34" charset="0"/>
              </a:rPr>
              <a:t>data</a:t>
            </a:r>
            <a:r>
              <a:rPr lang="de-DE" sz="2800" b="1" dirty="0">
                <a:solidFill>
                  <a:srgbClr val="FF0000"/>
                </a:solidFill>
                <a:latin typeface="Bahnschrift" panose="020B0502040204020203" pitchFamily="34" charset="0"/>
              </a:rPr>
              <a:t> (DNA) </a:t>
            </a:r>
            <a:r>
              <a:rPr lang="de-DE" sz="2800" dirty="0" err="1">
                <a:latin typeface="Bahnschrift" panose="020B0502040204020203" pitchFamily="34" charset="0"/>
              </a:rPr>
              <a:t>are</a:t>
            </a:r>
            <a:r>
              <a:rPr lang="de-DE" sz="2800" dirty="0">
                <a:latin typeface="Bahnschrift" panose="020B0502040204020203" pitchFamily="34" charset="0"/>
              </a:rPr>
              <a:t> so </a:t>
            </a:r>
            <a:r>
              <a:rPr lang="de-DE" sz="2800" dirty="0" err="1">
                <a:latin typeface="Bahnschrift" panose="020B0502040204020203" pitchFamily="34" charset="0"/>
              </a:rPr>
              <a:t>practical</a:t>
            </a:r>
            <a:r>
              <a:rPr lang="de-DE" sz="2800" dirty="0">
                <a:latin typeface="Bahnschrift" panose="020B0502040204020203" pitchFamily="34" charset="0"/>
              </a:rPr>
              <a:t> </a:t>
            </a:r>
            <a:r>
              <a:rPr lang="de-DE" sz="2800" dirty="0" err="1">
                <a:latin typeface="Bahnschrift" panose="020B0502040204020203" pitchFamily="34" charset="0"/>
              </a:rPr>
              <a:t>to</a:t>
            </a:r>
            <a:r>
              <a:rPr lang="de-DE" sz="2800" dirty="0">
                <a:latin typeface="Bahnschrift" panose="020B0502040204020203" pitchFamily="34" charset="0"/>
              </a:rPr>
              <a:t> </a:t>
            </a:r>
            <a:r>
              <a:rPr lang="de-DE" sz="2800" dirty="0" err="1">
                <a:latin typeface="Bahnschrift" panose="020B0502040204020203" pitchFamily="34" charset="0"/>
              </a:rPr>
              <a:t>study</a:t>
            </a:r>
            <a:r>
              <a:rPr lang="de-DE" sz="2800" dirty="0">
                <a:latin typeface="Bahnschrift" panose="020B0502040204020203" pitchFamily="34" charset="0"/>
              </a:rPr>
              <a:t> </a:t>
            </a:r>
            <a:r>
              <a:rPr lang="de-DE" sz="2800" dirty="0" err="1">
                <a:latin typeface="Bahnschrift" panose="020B0502040204020203" pitchFamily="34" charset="0"/>
              </a:rPr>
              <a:t>evolution</a:t>
            </a:r>
            <a:r>
              <a:rPr lang="de-DE" sz="2800" dirty="0">
                <a:latin typeface="Bahnschrift" panose="020B0502040204020203" pitchFamily="34" charset="0"/>
              </a:rPr>
              <a:t>?</a:t>
            </a:r>
          </a:p>
        </p:txBody>
      </p:sp>
      <p:pic>
        <p:nvPicPr>
          <p:cNvPr id="7" name="Picture 2" descr="Eye Vision Line Icon Design Illustration par Pexelpy · Creative Fabrica">
            <a:extLst>
              <a:ext uri="{FF2B5EF4-FFF2-40B4-BE49-F238E27FC236}">
                <a16:creationId xmlns:a16="http://schemas.microsoft.com/office/drawing/2014/main" id="{C0BCA060-45E6-401D-85B4-DF86314AF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1" t="16120" r="15395" b="17076"/>
          <a:stretch/>
        </p:blipFill>
        <p:spPr bwMode="auto">
          <a:xfrm>
            <a:off x="543091" y="4256959"/>
            <a:ext cx="1595140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 collection of various animals in a black and white illustration | Premium  AI-generated vector">
            <a:extLst>
              <a:ext uri="{FF2B5EF4-FFF2-40B4-BE49-F238E27FC236}">
                <a16:creationId xmlns:a16="http://schemas.microsoft.com/office/drawing/2014/main" id="{5518C676-B730-40DA-B980-BA9D09695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501" y="19323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CD306D-F5A8-40C2-85C1-FF6286F8258E}"/>
              </a:ext>
            </a:extLst>
          </p:cNvPr>
          <p:cNvSpPr txBox="1"/>
          <p:nvPr/>
        </p:nvSpPr>
        <p:spPr>
          <a:xfrm>
            <a:off x="4345568" y="1889033"/>
            <a:ext cx="43717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Bahnschrift" panose="020B0502040204020203" pitchFamily="34" charset="0"/>
              </a:rPr>
              <a:t>….ATGCTTCCTA….</a:t>
            </a:r>
          </a:p>
          <a:p>
            <a:pPr algn="ctr"/>
            <a:r>
              <a:rPr lang="de-DE" sz="2800" dirty="0">
                <a:latin typeface="Bahnschrift" panose="020B0502040204020203" pitchFamily="34" charset="0"/>
              </a:rPr>
              <a:t>….TACGACGAA….</a:t>
            </a:r>
          </a:p>
          <a:p>
            <a:pPr algn="ctr"/>
            <a:r>
              <a:rPr lang="de-DE" sz="2800" dirty="0">
                <a:latin typeface="Bahnschrift" panose="020B0502040204020203" pitchFamily="34" charset="0"/>
              </a:rPr>
              <a:t>….TAACGTACAA….</a:t>
            </a:r>
          </a:p>
          <a:p>
            <a:pPr algn="ctr"/>
            <a:r>
              <a:rPr lang="de-DE" sz="2800" dirty="0">
                <a:latin typeface="Bahnschrift" panose="020B0502040204020203" pitchFamily="34" charset="0"/>
              </a:rPr>
              <a:t>….TGCCCTAATC….</a:t>
            </a:r>
          </a:p>
          <a:p>
            <a:pPr algn="ctr"/>
            <a:r>
              <a:rPr lang="de-DE" sz="2800" dirty="0">
                <a:latin typeface="Bahnschrift" panose="020B0502040204020203" pitchFamily="34" charset="0"/>
              </a:rPr>
              <a:t>….TCAGCATTAC….</a:t>
            </a:r>
          </a:p>
        </p:txBody>
      </p:sp>
      <p:pic>
        <p:nvPicPr>
          <p:cNvPr id="10" name="Picture 6" descr="Computer Drawing PNG Transparent Images Free Download | Vector Files |  Pngtree">
            <a:extLst>
              <a:ext uri="{FF2B5EF4-FFF2-40B4-BE49-F238E27FC236}">
                <a16:creationId xmlns:a16="http://schemas.microsoft.com/office/drawing/2014/main" id="{9E61F2EE-F819-459D-A4CD-32C274077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73" y="5281358"/>
            <a:ext cx="1595139" cy="159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C1B11DAA-32B8-4CFF-AF8A-45A311718FB2}"/>
              </a:ext>
            </a:extLst>
          </p:cNvPr>
          <p:cNvSpPr/>
          <p:nvPr/>
        </p:nvSpPr>
        <p:spPr>
          <a:xfrm>
            <a:off x="3091542" y="5384055"/>
            <a:ext cx="1262743" cy="1262743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F065B0FD-42BB-4C55-AE4B-2D0AE5D50D61}"/>
              </a:ext>
            </a:extLst>
          </p:cNvPr>
          <p:cNvSpPr/>
          <p:nvPr/>
        </p:nvSpPr>
        <p:spPr>
          <a:xfrm>
            <a:off x="5900048" y="4094815"/>
            <a:ext cx="1262743" cy="1262743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C3C8FE10-67A5-405C-8635-86118E5470D7}"/>
              </a:ext>
            </a:extLst>
          </p:cNvPr>
          <p:cNvSpPr/>
          <p:nvPr/>
        </p:nvSpPr>
        <p:spPr>
          <a:xfrm>
            <a:off x="3196044" y="4199317"/>
            <a:ext cx="1053738" cy="1053738"/>
          </a:xfrm>
          <a:prstGeom prst="mathPlus">
            <a:avLst/>
          </a:prstGeom>
          <a:solidFill>
            <a:srgbClr val="007E39"/>
          </a:solidFill>
          <a:ln w="3810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9E777E34-0B33-4245-9E41-1FF9EB938F3B}"/>
              </a:ext>
            </a:extLst>
          </p:cNvPr>
          <p:cNvSpPr/>
          <p:nvPr/>
        </p:nvSpPr>
        <p:spPr>
          <a:xfrm>
            <a:off x="6004550" y="5488557"/>
            <a:ext cx="1053738" cy="1053738"/>
          </a:xfrm>
          <a:prstGeom prst="mathPlus">
            <a:avLst/>
          </a:prstGeom>
          <a:solidFill>
            <a:srgbClr val="007E39"/>
          </a:solidFill>
          <a:ln w="3810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7AD52-B2FE-48F5-B163-018F31FCE848}"/>
              </a:ext>
            </a:extLst>
          </p:cNvPr>
          <p:cNvSpPr txBox="1"/>
          <p:nvPr/>
        </p:nvSpPr>
        <p:spPr>
          <a:xfrm>
            <a:off x="7972454" y="1623165"/>
            <a:ext cx="39670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de-DE" sz="2400" dirty="0">
                <a:latin typeface="Bahnschrift" panose="020B0502040204020203" pitchFamily="34" charset="0"/>
              </a:rPr>
              <a:t>DNA </a:t>
            </a:r>
            <a:r>
              <a:rPr lang="de-DE" sz="2400" dirty="0" err="1">
                <a:latin typeface="Bahnschrift" panose="020B0502040204020203" pitchFamily="34" charset="0"/>
              </a:rPr>
              <a:t>sequences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are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b="1" i="1" dirty="0" err="1">
                <a:latin typeface="Bahnschrift" panose="020B0502040204020203" pitchFamily="34" charset="0"/>
              </a:rPr>
              <a:t>considerably</a:t>
            </a:r>
            <a:r>
              <a:rPr lang="de-DE" sz="2400" b="1" i="1" dirty="0">
                <a:latin typeface="Bahnschrift" panose="020B0502040204020203" pitchFamily="34" charset="0"/>
              </a:rPr>
              <a:t> </a:t>
            </a:r>
            <a:r>
              <a:rPr lang="de-DE" sz="2400" b="1" i="1" dirty="0" err="1">
                <a:latin typeface="Bahnschrift" panose="020B0502040204020203" pitchFamily="34" charset="0"/>
              </a:rPr>
              <a:t>easier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to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process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by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computer</a:t>
            </a:r>
            <a:r>
              <a:rPr lang="de-DE" sz="2400" dirty="0">
                <a:latin typeface="Bahnschrift" panose="020B0502040204020203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de-DE" sz="2400" dirty="0">
                <a:latin typeface="Bahnschrift" panose="020B0502040204020203" pitchFamily="34" charset="0"/>
              </a:rPr>
              <a:t>DNA </a:t>
            </a:r>
            <a:r>
              <a:rPr lang="de-DE" sz="2400" dirty="0" err="1">
                <a:latin typeface="Bahnschrift" panose="020B0502040204020203" pitchFamily="34" charset="0"/>
              </a:rPr>
              <a:t>standardized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by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nature</a:t>
            </a:r>
            <a:r>
              <a:rPr lang="de-DE" sz="2400" dirty="0">
                <a:latin typeface="Bahnschrift" panose="020B0502040204020203" pitchFamily="34" charset="0"/>
              </a:rPr>
              <a:t> (</a:t>
            </a:r>
            <a:r>
              <a:rPr lang="de-DE" sz="2400" dirty="0" err="1">
                <a:latin typeface="Bahnschrift" panose="020B0502040204020203" pitchFamily="34" charset="0"/>
              </a:rPr>
              <a:t>only</a:t>
            </a:r>
            <a:r>
              <a:rPr lang="de-DE" sz="2400" dirty="0">
                <a:latin typeface="Bahnschrift" panose="020B0502040204020203" pitchFamily="34" charset="0"/>
              </a:rPr>
              <a:t> 4 </a:t>
            </a:r>
            <a:r>
              <a:rPr lang="de-DE" sz="2400" b="1" dirty="0" err="1">
                <a:solidFill>
                  <a:srgbClr val="FF0000"/>
                </a:solidFill>
                <a:latin typeface="Bahnschrift" panose="020B0502040204020203" pitchFamily="34" charset="0"/>
              </a:rPr>
              <a:t>nucleotides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or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Bahnschrift" panose="020B0502040204020203" pitchFamily="34" charset="0"/>
              </a:rPr>
              <a:t>base</a:t>
            </a:r>
            <a:r>
              <a:rPr lang="de-DE" sz="2400" dirty="0">
                <a:latin typeface="Bahnschrift" panose="020B0502040204020203" pitchFamily="34" charset="0"/>
              </a:rPr>
              <a:t>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de-DE" sz="2400" dirty="0">
                <a:latin typeface="Bahnschrift" panose="020B0502040204020203" pitchFamily="34" charset="0"/>
              </a:rPr>
              <a:t>Universal </a:t>
            </a:r>
            <a:r>
              <a:rPr lang="de-DE" sz="2400" dirty="0" err="1">
                <a:latin typeface="Bahnschrift" panose="020B0502040204020203" pitchFamily="34" charset="0"/>
              </a:rPr>
              <a:t>among</a:t>
            </a:r>
            <a:r>
              <a:rPr lang="de-DE" sz="2400" dirty="0">
                <a:latin typeface="Bahnschrift" panose="020B0502040204020203" pitchFamily="34" charset="0"/>
              </a:rPr>
              <a:t> all </a:t>
            </a:r>
            <a:r>
              <a:rPr lang="de-DE" sz="2400" dirty="0" err="1">
                <a:latin typeface="Bahnschrift" panose="020B0502040204020203" pitchFamily="34" charset="0"/>
              </a:rPr>
              <a:t>organisims</a:t>
            </a:r>
            <a:r>
              <a:rPr lang="de-DE" sz="2400" dirty="0">
                <a:latin typeface="Bahnschrift" panose="020B0502040204020203" pitchFamily="34" charset="0"/>
              </a:rPr>
              <a:t>.</a:t>
            </a:r>
          </a:p>
          <a:p>
            <a:pPr marL="342900" indent="-342900" algn="just">
              <a:buFontTx/>
              <a:buChar char="-"/>
            </a:pPr>
            <a:endParaRPr lang="de-DE" sz="2400" dirty="0">
              <a:latin typeface="Bahnschrift" panose="020B0502040204020203" pitchFamily="34" charset="0"/>
            </a:endParaRPr>
          </a:p>
          <a:p>
            <a:pPr algn="just"/>
            <a:r>
              <a:rPr lang="de-DE" sz="2400" dirty="0" err="1">
                <a:latin typeface="Bahnschrift" panose="020B0502040204020203" pitchFamily="34" charset="0"/>
              </a:rPr>
              <a:t>Sequence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data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Bahnschrift" panose="020B0502040204020203" pitchFamily="34" charset="0"/>
              </a:rPr>
              <a:t>are</a:t>
            </a:r>
            <a:r>
              <a:rPr lang="de-DE" sz="2400" b="1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Bahnschrift" panose="020B0502040204020203" pitchFamily="34" charset="0"/>
              </a:rPr>
              <a:t>easier</a:t>
            </a:r>
            <a:r>
              <a:rPr lang="de-DE" sz="2400" b="1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Bahnschrift" panose="020B0502040204020203" pitchFamily="34" charset="0"/>
              </a:rPr>
              <a:t>to</a:t>
            </a:r>
            <a:r>
              <a:rPr lang="de-DE" sz="2400" b="1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Bahnschrift" panose="020B0502040204020203" pitchFamily="34" charset="0"/>
              </a:rPr>
              <a:t>share</a:t>
            </a:r>
            <a:r>
              <a:rPr lang="de-DE" sz="2400" b="1" dirty="0">
                <a:solidFill>
                  <a:srgbClr val="FF0000"/>
                </a:solidFill>
                <a:latin typeface="Bahnschrift" panose="020B0502040204020203" pitchFamily="34" charset="0"/>
              </a:rPr>
              <a:t> and </a:t>
            </a:r>
            <a:r>
              <a:rPr lang="de-DE" sz="2400" b="1" dirty="0" err="1">
                <a:solidFill>
                  <a:srgbClr val="FF0000"/>
                </a:solidFill>
                <a:latin typeface="Bahnschrift" panose="020B0502040204020203" pitchFamily="34" charset="0"/>
              </a:rPr>
              <a:t>compare</a:t>
            </a:r>
            <a:r>
              <a:rPr lang="de-DE" sz="2400" dirty="0">
                <a:latin typeface="Bahnschrift" panose="020B0502040204020203" pitchFamily="34" charset="0"/>
              </a:rPr>
              <a:t>, </a:t>
            </a:r>
            <a:r>
              <a:rPr lang="de-DE" sz="2400" dirty="0" err="1">
                <a:latin typeface="Bahnschrift" panose="020B0502040204020203" pitchFamily="34" charset="0"/>
              </a:rPr>
              <a:t>even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between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markedly</a:t>
            </a:r>
            <a:r>
              <a:rPr lang="de-DE" sz="2400" dirty="0">
                <a:latin typeface="Bahnschrift" panose="020B0502040204020203" pitchFamily="34" charset="0"/>
              </a:rPr>
              <a:t> different </a:t>
            </a:r>
            <a:r>
              <a:rPr lang="de-DE" sz="2400" dirty="0" err="1">
                <a:latin typeface="Bahnschrift" panose="020B0502040204020203" pitchFamily="34" charset="0"/>
              </a:rPr>
              <a:t>organisms</a:t>
            </a:r>
            <a:r>
              <a:rPr lang="de-DE" sz="2400" b="1" dirty="0">
                <a:latin typeface="Bahnschrift" panose="020B0502040204020203" pitchFamily="34" charset="0"/>
              </a:rPr>
              <a:t>.</a:t>
            </a:r>
            <a:r>
              <a:rPr lang="de-DE" sz="2400" b="1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F784A0-E2B8-4F0F-A870-2002A40DD129}"/>
              </a:ext>
            </a:extLst>
          </p:cNvPr>
          <p:cNvSpPr txBox="1"/>
          <p:nvPr/>
        </p:nvSpPr>
        <p:spPr>
          <a:xfrm>
            <a:off x="2697501" y="1459365"/>
            <a:ext cx="2143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latin typeface="Bahnschrift" panose="020B0502040204020203" pitchFamily="34" charset="0"/>
              </a:rPr>
              <a:t>Morphology</a:t>
            </a:r>
            <a:endParaRPr lang="de-DE" sz="2800" b="1" dirty="0">
              <a:latin typeface="Bahnschrif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4DCD3-BE05-41A6-A753-AA7B919982F9}"/>
              </a:ext>
            </a:extLst>
          </p:cNvPr>
          <p:cNvSpPr txBox="1"/>
          <p:nvPr/>
        </p:nvSpPr>
        <p:spPr>
          <a:xfrm>
            <a:off x="5805431" y="1492074"/>
            <a:ext cx="153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latin typeface="Bahnschrift" panose="020B0502040204020203" pitchFamily="34" charset="0"/>
              </a:rPr>
              <a:t>DNA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03575-61D7-4BD9-BD2E-38B628E0FFBA}"/>
              </a:ext>
            </a:extLst>
          </p:cNvPr>
          <p:cNvSpPr txBox="1"/>
          <p:nvPr/>
        </p:nvSpPr>
        <p:spPr>
          <a:xfrm>
            <a:off x="915065" y="1939359"/>
            <a:ext cx="153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Bahnschrift" panose="020B0502040204020203" pitchFamily="34" charset="0"/>
              </a:rPr>
              <a:t>Dataset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FEF437-A77F-44BB-BF40-A06D372B59E5}"/>
              </a:ext>
            </a:extLst>
          </p:cNvPr>
          <p:cNvCxnSpPr/>
          <p:nvPr/>
        </p:nvCxnSpPr>
        <p:spPr>
          <a:xfrm>
            <a:off x="508573" y="1982585"/>
            <a:ext cx="1815790" cy="181579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034F01-A42F-4A1C-94D2-E82C2BCF8FAB}"/>
              </a:ext>
            </a:extLst>
          </p:cNvPr>
          <p:cNvSpPr txBox="1"/>
          <p:nvPr/>
        </p:nvSpPr>
        <p:spPr>
          <a:xfrm>
            <a:off x="379206" y="3012417"/>
            <a:ext cx="1325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Bahnschrift" panose="020B0502040204020203" pitchFamily="34" charset="0"/>
              </a:rPr>
              <a:t>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2999DA-1360-4675-BD80-83CA970C2568}"/>
              </a:ext>
            </a:extLst>
          </p:cNvPr>
          <p:cNvSpPr txBox="1"/>
          <p:nvPr/>
        </p:nvSpPr>
        <p:spPr>
          <a:xfrm>
            <a:off x="1787841" y="-123661"/>
            <a:ext cx="861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FFFB32"/>
                </a:solidFill>
                <a:latin typeface="Bahnschrift SemiBold Condensed" panose="020B0502040204020203" pitchFamily="34" charset="0"/>
              </a:rPr>
              <a:t>BARCODING &amp; PHYLOGENY</a:t>
            </a:r>
          </a:p>
        </p:txBody>
      </p:sp>
    </p:spTree>
    <p:extLst>
      <p:ext uri="{BB962C8B-B14F-4D97-AF65-F5344CB8AC3E}">
        <p14:creationId xmlns:p14="http://schemas.microsoft.com/office/powerpoint/2010/main" val="291620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Widescreen</PresentationFormat>
  <Paragraphs>120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Bahnschrift</vt:lpstr>
      <vt:lpstr>Bahnschrift SemiBold Condensed</vt:lpstr>
      <vt:lpstr>Bahnschrift SemiCondensed</vt:lpstr>
      <vt:lpstr>Calibri</vt:lpstr>
      <vt:lpstr>Calibri Light</vt:lpstr>
      <vt:lpstr>Noto Sans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02-BIO-BA-Eco1  Ecology 1</dc:title>
  <dc:creator>rmorard@intranet.marum.de</dc:creator>
  <cp:lastModifiedBy>rmorard@intranet.marum.de</cp:lastModifiedBy>
  <cp:revision>308</cp:revision>
  <dcterms:created xsi:type="dcterms:W3CDTF">2024-10-11T09:15:55Z</dcterms:created>
  <dcterms:modified xsi:type="dcterms:W3CDTF">2025-07-16T13:54:37Z</dcterms:modified>
</cp:coreProperties>
</file>